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Arial Bold" panose="020B0704020202020204" pitchFamily="3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 autoAdjust="0"/>
    <p:restoredTop sz="94635" autoAdjust="0"/>
  </p:normalViewPr>
  <p:slideViewPr>
    <p:cSldViewPr>
      <p:cViewPr varScale="1">
        <p:scale>
          <a:sx n="73" d="100"/>
          <a:sy n="73" d="100"/>
        </p:scale>
        <p:origin x="60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8.svg"/><Relationship Id="rId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4319638"/>
            <a:ext cx="11859839" cy="251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499" b="1" spc="-203">
                <a:solidFill>
                  <a:srgbClr val="003C64"/>
                </a:solidFill>
                <a:latin typeface="Arial Bold"/>
                <a:ea typeface="Arial Bold"/>
                <a:cs typeface="Arial Bold"/>
                <a:sym typeface="Arial Bold"/>
              </a:rPr>
              <a:t>KẾT QUẢ ỨNG DỤNG VI SÓNG TRONG ĐIỀU TRỊ </a:t>
            </a:r>
          </a:p>
          <a:p>
            <a:pPr algn="ctr">
              <a:lnSpc>
                <a:spcPts val="6599"/>
              </a:lnSpc>
            </a:pPr>
            <a:r>
              <a:rPr lang="en-US" sz="5499" b="1" spc="-203">
                <a:solidFill>
                  <a:srgbClr val="003C64"/>
                </a:solidFill>
                <a:latin typeface="Arial Bold"/>
                <a:ea typeface="Arial Bold"/>
                <a:cs typeface="Arial Bold"/>
                <a:sym typeface="Arial Bold"/>
              </a:rPr>
              <a:t>BƯỚU GIÁP ĐƠN NHÂN LÀNH TÍNH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2137210" y="0"/>
            <a:ext cx="6150790" cy="10287000"/>
            <a:chOff x="0" y="0"/>
            <a:chExt cx="1619961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19961" cy="2709333"/>
            </a:xfrm>
            <a:custGeom>
              <a:avLst/>
              <a:gdLst/>
              <a:ahLst/>
              <a:cxnLst/>
              <a:rect l="l" t="t" r="r" b="b"/>
              <a:pathLst>
                <a:path w="1619961" h="2709333">
                  <a:moveTo>
                    <a:pt x="0" y="0"/>
                  </a:moveTo>
                  <a:lnTo>
                    <a:pt x="1619961" y="0"/>
                  </a:lnTo>
                  <a:lnTo>
                    <a:pt x="161996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3C64"/>
            </a:solidFill>
          </p:spPr>
          <p:txBody>
            <a:bodyPr/>
            <a:lstStyle/>
            <a:p>
              <a:endParaRPr lang="en-V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619961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8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332155" y="8353679"/>
            <a:ext cx="5955845" cy="60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2"/>
              </a:lnSpc>
            </a:pPr>
            <a:r>
              <a:rPr lang="en-US" sz="3800" b="1" spc="-197">
                <a:solidFill>
                  <a:srgbClr val="E9FFFD"/>
                </a:solidFill>
                <a:latin typeface="Arial Bold"/>
                <a:ea typeface="Arial Bold"/>
                <a:cs typeface="Arial Bold"/>
                <a:sym typeface="Arial Bold"/>
              </a:rPr>
              <a:t>TS. TRẦN MINH BẢO LUÂN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8880" y="30548"/>
            <a:ext cx="5965547" cy="810320"/>
          </a:xfrm>
          <a:custGeom>
            <a:avLst/>
            <a:gdLst/>
            <a:ahLst/>
            <a:cxnLst/>
            <a:rect l="l" t="t" r="r" b="b"/>
            <a:pathLst>
              <a:path w="5965547" h="810320">
                <a:moveTo>
                  <a:pt x="0" y="0"/>
                </a:moveTo>
                <a:lnTo>
                  <a:pt x="5965546" y="0"/>
                </a:lnTo>
                <a:lnTo>
                  <a:pt x="5965546" y="810320"/>
                </a:lnTo>
                <a:lnTo>
                  <a:pt x="0" y="810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23535" y="-887195"/>
            <a:ext cx="19122576" cy="793217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91382" y="2988354"/>
            <a:ext cx="2243493" cy="360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8"/>
              </a:lnSpc>
              <a:spcBef>
                <a:spcPct val="0"/>
              </a:spcBef>
            </a:pPr>
            <a:r>
              <a:rPr lang="en-US" sz="2200" b="1" spc="-22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NỮ 81% (47)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91382" y="1143682"/>
            <a:ext cx="2243493" cy="360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8"/>
              </a:lnSpc>
              <a:spcBef>
                <a:spcPct val="0"/>
              </a:spcBef>
            </a:pPr>
            <a:r>
              <a:rPr lang="en-US" sz="2200" b="1" spc="-22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NAM 19% (11)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567365" y="3658514"/>
            <a:ext cx="2243493" cy="360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8"/>
              </a:lnSpc>
              <a:spcBef>
                <a:spcPct val="0"/>
              </a:spcBef>
            </a:pPr>
            <a:r>
              <a:rPr lang="en-US" sz="2200" b="1" spc="-22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 53,4% (31)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67365" y="1716916"/>
            <a:ext cx="2243493" cy="360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8"/>
              </a:lnSpc>
              <a:spcBef>
                <a:spcPct val="0"/>
              </a:spcBef>
            </a:pPr>
            <a:r>
              <a:rPr lang="en-US" sz="2200" b="1" spc="-22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 41,4% (24)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801897" y="4009287"/>
            <a:ext cx="2243493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 b="1" spc="-2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NANG 27,6% (11)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01897" y="2515952"/>
            <a:ext cx="2243493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 b="1" spc="-2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HH 53,4% (31)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01897" y="1162732"/>
            <a:ext cx="2243493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 b="1" spc="-2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ĐẶC 19% (11)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042951" y="1597663"/>
            <a:ext cx="2243493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 b="1" spc="-2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III 44,8% (26)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042951" y="3373399"/>
            <a:ext cx="2243493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 b="1" spc="-2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II 50% (29)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9651" y="6211295"/>
            <a:ext cx="8745141" cy="3419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2800" b="1" spc="-3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Số</a:t>
            </a:r>
            <a:r>
              <a:rPr lang="en-US" sz="28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800" b="1" spc="-3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bệnh</a:t>
            </a:r>
            <a:r>
              <a:rPr lang="en-US" sz="28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800" b="1" spc="-3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nhân</a:t>
            </a:r>
            <a:r>
              <a:rPr lang="en-US" sz="28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: 58</a:t>
            </a:r>
          </a:p>
          <a:p>
            <a:pPr algn="l">
              <a:lnSpc>
                <a:spcPts val="4500"/>
              </a:lnSpc>
            </a:pPr>
            <a:r>
              <a:rPr lang="en-US" sz="2800" b="1" spc="-3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Tuổi</a:t>
            </a:r>
            <a:r>
              <a:rPr lang="en-US" sz="28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800" b="1" spc="-3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trung</a:t>
            </a:r>
            <a:r>
              <a:rPr lang="en-US" sz="28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800" b="1" spc="-3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bình</a:t>
            </a:r>
            <a:r>
              <a:rPr lang="en-US" sz="28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: 46,0 ± 12,8 </a:t>
            </a:r>
            <a:r>
              <a:rPr lang="en-US" sz="2800" b="1" spc="-3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tuổi</a:t>
            </a:r>
            <a:r>
              <a:rPr lang="en-US" sz="28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(21 –72 </a:t>
            </a:r>
            <a:r>
              <a:rPr lang="en-US" sz="2800" b="1" spc="-3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tuổi</a:t>
            </a:r>
            <a:r>
              <a:rPr lang="en-US" sz="28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)</a:t>
            </a:r>
          </a:p>
          <a:p>
            <a:pPr algn="l">
              <a:lnSpc>
                <a:spcPts val="4500"/>
              </a:lnSpc>
            </a:pPr>
            <a:r>
              <a:rPr lang="en-US" sz="2800" b="1" spc="-3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Đường</a:t>
            </a:r>
            <a:r>
              <a:rPr lang="en-US" sz="28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800" b="1" spc="-3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kính</a:t>
            </a:r>
            <a:r>
              <a:rPr lang="en-US" sz="28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800" b="1" spc="-3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lớn</a:t>
            </a:r>
            <a:r>
              <a:rPr lang="en-US" sz="28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800" b="1" spc="-3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nhất</a:t>
            </a:r>
            <a:r>
              <a:rPr lang="en-US" sz="28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: 26,7 ± 9,3 mm (15 – 54 mm)</a:t>
            </a:r>
          </a:p>
          <a:p>
            <a:pPr algn="l">
              <a:lnSpc>
                <a:spcPts val="4500"/>
              </a:lnSpc>
            </a:pPr>
            <a:r>
              <a:rPr lang="en-US" sz="28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V0: 5,7 ± 5,6 ml (0,5 – 24,9 ml)</a:t>
            </a:r>
          </a:p>
          <a:p>
            <a:pPr algn="l">
              <a:lnSpc>
                <a:spcPts val="4500"/>
              </a:lnSpc>
            </a:pPr>
            <a:r>
              <a:rPr lang="en-US" sz="28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THA: 5/58 (8,6%)</a:t>
            </a:r>
          </a:p>
          <a:p>
            <a:pPr algn="l">
              <a:lnSpc>
                <a:spcPts val="4500"/>
              </a:lnSpc>
            </a:pPr>
            <a:r>
              <a:rPr lang="en-US" sz="28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PT </a:t>
            </a:r>
            <a:r>
              <a:rPr lang="en-US" sz="2800" b="1" spc="-3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tuyến</a:t>
            </a:r>
            <a:r>
              <a:rPr lang="en-US" sz="28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800" b="1" spc="-3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giáp</a:t>
            </a:r>
            <a:r>
              <a:rPr lang="en-US" sz="28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: 2/58 (3,4%)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07095" y="5776120"/>
            <a:ext cx="8521253" cy="4801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2600" b="1" spc="-26" dirty="0">
                <a:solidFill>
                  <a:srgbClr val="1B70BB"/>
                </a:solidFill>
                <a:latin typeface="Arial Bold"/>
                <a:ea typeface="Arial Bold"/>
                <a:cs typeface="Arial Bold"/>
                <a:sym typeface="Arial Bold"/>
              </a:rPr>
              <a:t>CÁC NGHIÊN CỨU TRƯỚC</a:t>
            </a:r>
          </a:p>
          <a:p>
            <a:pPr algn="l">
              <a:lnSpc>
                <a:spcPts val="3900"/>
              </a:lnSpc>
            </a:pPr>
            <a:r>
              <a:rPr lang="en-US" sz="2800" spc="-2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Tuổi</a:t>
            </a:r>
            <a:r>
              <a:rPr lang="en-US" sz="2800" spc="-2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: 47 (Lou, 2021), 47,1 (Cheng, 2017), 46 (</a:t>
            </a:r>
            <a:r>
              <a:rPr lang="en-US" sz="2800" spc="-2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H.Q.Khánh</a:t>
            </a:r>
            <a:r>
              <a:rPr lang="en-US" sz="2800" spc="-2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, 2022)</a:t>
            </a:r>
          </a:p>
          <a:p>
            <a:pPr algn="l">
              <a:lnSpc>
                <a:spcPts val="3900"/>
              </a:lnSpc>
            </a:pPr>
            <a:r>
              <a:rPr lang="en-US" sz="2800" spc="-2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Tỷ</a:t>
            </a:r>
            <a:r>
              <a:rPr lang="en-US" sz="2800" spc="-2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800" spc="-2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lệ</a:t>
            </a:r>
            <a:r>
              <a:rPr lang="en-US" sz="2800" spc="-2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800" spc="-2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nữ</a:t>
            </a:r>
            <a:r>
              <a:rPr lang="en-US" sz="2800" spc="-2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: 77,2% (Lou, 2021), 78% (</a:t>
            </a:r>
            <a:r>
              <a:rPr lang="en-US" sz="2800" spc="-2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H.Q.Khánh</a:t>
            </a:r>
            <a:r>
              <a:rPr lang="en-US" sz="2800" spc="-2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, 2022)</a:t>
            </a:r>
          </a:p>
          <a:p>
            <a:pPr algn="l">
              <a:lnSpc>
                <a:spcPts val="3900"/>
              </a:lnSpc>
            </a:pPr>
            <a:r>
              <a:rPr lang="en-US" sz="2800" spc="-2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V0: 14,6 ml (Du, 2022), 21,2 ml (Lou, 2021), 22 ml (</a:t>
            </a:r>
            <a:r>
              <a:rPr lang="en-US" sz="2800" spc="-2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H.Q.Khánh</a:t>
            </a:r>
            <a:r>
              <a:rPr lang="en-US" sz="2800" spc="-2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, 2022)</a:t>
            </a:r>
          </a:p>
          <a:p>
            <a:pPr algn="l">
              <a:lnSpc>
                <a:spcPts val="3900"/>
              </a:lnSpc>
            </a:pPr>
            <a:r>
              <a:rPr lang="en-US" sz="2800" spc="-2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Mô</a:t>
            </a:r>
            <a:r>
              <a:rPr lang="en-US" sz="2800" spc="-2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800" spc="-2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học</a:t>
            </a:r>
            <a:r>
              <a:rPr lang="en-US" sz="2800" spc="-2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: 67,6% </a:t>
            </a:r>
            <a:r>
              <a:rPr lang="en-US" sz="2800" spc="-2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dạng</a:t>
            </a:r>
            <a:r>
              <a:rPr lang="en-US" sz="2800" spc="-2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800" spc="-2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đặc</a:t>
            </a:r>
            <a:r>
              <a:rPr lang="en-US" sz="2800" spc="-2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(Du, 2022), 48,3% </a:t>
            </a:r>
            <a:r>
              <a:rPr lang="en-US" sz="2800" spc="-2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dạng</a:t>
            </a:r>
            <a:r>
              <a:rPr lang="en-US" sz="2800" spc="-2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800" spc="-2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đặc</a:t>
            </a:r>
            <a:r>
              <a:rPr lang="en-US" sz="2800" spc="-2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(Lou, 2021)</a:t>
            </a:r>
          </a:p>
          <a:p>
            <a:pPr algn="l">
              <a:lnSpc>
                <a:spcPts val="3224"/>
              </a:lnSpc>
            </a:pPr>
            <a:endParaRPr lang="en-US" sz="2600" b="1" spc="-26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3224"/>
              </a:lnSpc>
              <a:spcBef>
                <a:spcPct val="0"/>
              </a:spcBef>
            </a:pPr>
            <a:endParaRPr lang="en-US" sz="2600" b="1" spc="-26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-1691633" y="175189"/>
            <a:ext cx="10172488" cy="40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00"/>
              </a:lnSpc>
              <a:spcBef>
                <a:spcPct val="0"/>
              </a:spcBef>
            </a:pPr>
            <a:r>
              <a:rPr lang="en-US" sz="2500" b="1" spc="-25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ĐẶC ĐIỂM MẪU NGHIÊN CỨU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440" y="55205"/>
            <a:ext cx="13073281" cy="1775787"/>
          </a:xfrm>
          <a:custGeom>
            <a:avLst/>
            <a:gdLst/>
            <a:ahLst/>
            <a:cxnLst/>
            <a:rect l="l" t="t" r="r" b="b"/>
            <a:pathLst>
              <a:path w="13073281" h="1775787">
                <a:moveTo>
                  <a:pt x="0" y="0"/>
                </a:moveTo>
                <a:lnTo>
                  <a:pt x="13073281" y="0"/>
                </a:lnTo>
                <a:lnTo>
                  <a:pt x="13073281" y="1775788"/>
                </a:lnTo>
                <a:lnTo>
                  <a:pt x="0" y="17757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4254" y="1102549"/>
            <a:ext cx="12225115" cy="811796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965669" y="6994336"/>
            <a:ext cx="10266719" cy="452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2"/>
              </a:lnSpc>
              <a:spcBef>
                <a:spcPct val="0"/>
              </a:spcBef>
            </a:pPr>
            <a:r>
              <a:rPr lang="en-US" sz="2800" spc="-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Trước MWA      1                   3                 6                  12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010056" y="2268748"/>
            <a:ext cx="860228" cy="480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0"/>
              </a:lnSpc>
              <a:spcBef>
                <a:spcPct val="0"/>
              </a:spcBef>
            </a:pPr>
            <a:r>
              <a:rPr lang="en-US" sz="3000" spc="-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5,7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856599" y="4663440"/>
            <a:ext cx="518220" cy="480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0"/>
              </a:lnSpc>
              <a:spcBef>
                <a:spcPct val="0"/>
              </a:spcBef>
            </a:pPr>
            <a:r>
              <a:rPr lang="en-US" sz="3000" spc="-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2,6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58124" y="5347061"/>
            <a:ext cx="518220" cy="480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0"/>
              </a:lnSpc>
              <a:spcBef>
                <a:spcPct val="0"/>
              </a:spcBef>
            </a:pPr>
            <a:r>
              <a:rPr lang="en-US" sz="3000" spc="-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1,6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18213" y="5572804"/>
            <a:ext cx="518220" cy="480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0"/>
              </a:lnSpc>
              <a:spcBef>
                <a:spcPct val="0"/>
              </a:spcBef>
            </a:pPr>
            <a:r>
              <a:rPr lang="en-US" sz="3000" spc="-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1,5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210534" y="6156075"/>
            <a:ext cx="518220" cy="480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0"/>
              </a:lnSpc>
              <a:spcBef>
                <a:spcPct val="0"/>
              </a:spcBef>
            </a:pPr>
            <a:r>
              <a:rPr lang="en-US" sz="3000" spc="-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0,7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39238" y="4819777"/>
            <a:ext cx="9525" cy="60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2"/>
              </a:lnSpc>
              <a:spcBef>
                <a:spcPct val="0"/>
              </a:spcBef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5540289" y="8219392"/>
            <a:ext cx="7459861" cy="480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0"/>
              </a:lnSpc>
              <a:spcBef>
                <a:spcPct val="0"/>
              </a:spcBef>
            </a:pPr>
            <a:r>
              <a:rPr lang="en-US" sz="3000" b="1" spc="-3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Biểu đồ thể tích trung bình của nhân giáp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3938" y="8899477"/>
            <a:ext cx="16230600" cy="1265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59"/>
              </a:lnSpc>
              <a:spcBef>
                <a:spcPct val="0"/>
              </a:spcBef>
            </a:pPr>
            <a:r>
              <a:rPr lang="en-US" sz="3999" b="1" u="none" strike="noStrike" spc="-39">
                <a:solidFill>
                  <a:srgbClr val="FF0013"/>
                </a:solidFill>
                <a:latin typeface="Arial Bold"/>
                <a:ea typeface="Arial Bold"/>
                <a:cs typeface="Arial Bold"/>
                <a:sym typeface="Arial Bold"/>
              </a:rPr>
              <a:t>Thể tích trung bình của nhân giáp sau can thiệp giảm dần ở các thời điểm 1 tháng, 3 tháng, 6 tháng và 12 tháng (p &lt;0,05, t-test)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-526585" y="586514"/>
            <a:ext cx="13073281" cy="563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40"/>
              </a:lnSpc>
              <a:spcBef>
                <a:spcPct val="0"/>
              </a:spcBef>
            </a:pPr>
            <a:r>
              <a:rPr lang="en-US" sz="3500" b="1" spc="-35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SỰ THAY ĐỔI THỂ TÍCH NHÂN GIÁP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440" y="55205"/>
            <a:ext cx="13073281" cy="1775787"/>
          </a:xfrm>
          <a:custGeom>
            <a:avLst/>
            <a:gdLst/>
            <a:ahLst/>
            <a:cxnLst/>
            <a:rect l="l" t="t" r="r" b="b"/>
            <a:pathLst>
              <a:path w="13073281" h="1775787">
                <a:moveTo>
                  <a:pt x="0" y="0"/>
                </a:moveTo>
                <a:lnTo>
                  <a:pt x="13073281" y="0"/>
                </a:lnTo>
                <a:lnTo>
                  <a:pt x="13073281" y="1775788"/>
                </a:lnTo>
                <a:lnTo>
                  <a:pt x="0" y="17757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7095" y="-171198"/>
            <a:ext cx="20062397" cy="999585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421626" y="8581390"/>
            <a:ext cx="15837674" cy="1382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8"/>
              </a:lnSpc>
            </a:pPr>
            <a:r>
              <a:rPr lang="en-US" sz="3600" b="1" spc="-36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VRR1 &lt; VRR3 &lt; VRR6 &lt; VRR12 (p &lt; 0,001, Repeated Measures ANOVA)</a:t>
            </a:r>
          </a:p>
          <a:p>
            <a:pPr algn="l">
              <a:lnSpc>
                <a:spcPts val="5508"/>
              </a:lnSpc>
            </a:pPr>
            <a:r>
              <a:rPr lang="en-US" sz="3600" b="1" spc="-36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VRR trong 3 tháng đầu </a:t>
            </a:r>
            <a:r>
              <a:rPr lang="en-US" sz="3600" b="1" spc="-36">
                <a:solidFill>
                  <a:srgbClr val="FF0013"/>
                </a:solidFill>
                <a:latin typeface="Arial Bold"/>
                <a:ea typeface="Arial Bold"/>
                <a:cs typeface="Arial Bold"/>
                <a:sym typeface="Arial Bold"/>
              </a:rPr>
              <a:t>&gt;</a:t>
            </a:r>
            <a:r>
              <a:rPr lang="en-US" sz="3600" b="1" spc="-36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00" b="1" spc="-36">
                <a:solidFill>
                  <a:srgbClr val="FF0013"/>
                </a:solidFill>
                <a:latin typeface="Arial Bold"/>
                <a:ea typeface="Arial Bold"/>
                <a:cs typeface="Arial Bold"/>
                <a:sym typeface="Arial Bold"/>
              </a:rPr>
              <a:t>60%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03424" y="7103745"/>
            <a:ext cx="664666" cy="318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28"/>
              </a:lnSpc>
              <a:spcBef>
                <a:spcPct val="0"/>
              </a:spcBef>
            </a:pPr>
            <a:r>
              <a:rPr lang="en-US" sz="2000" b="1" spc="-22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N=43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750955" y="7103745"/>
            <a:ext cx="664666" cy="31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8"/>
              </a:lnSpc>
              <a:spcBef>
                <a:spcPct val="0"/>
              </a:spcBef>
            </a:pPr>
            <a:r>
              <a:rPr lang="en-US" sz="2000" b="1" spc="-22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N=35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701371" y="7103745"/>
            <a:ext cx="664666" cy="31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8"/>
              </a:lnSpc>
              <a:spcBef>
                <a:spcPct val="0"/>
              </a:spcBef>
            </a:pPr>
            <a:r>
              <a:rPr lang="en-US" sz="2000" b="1" spc="-22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N=36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651787" y="7103745"/>
            <a:ext cx="664666" cy="31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8"/>
              </a:lnSpc>
              <a:spcBef>
                <a:spcPct val="0"/>
              </a:spcBef>
            </a:pPr>
            <a:r>
              <a:rPr lang="en-US" sz="2000" b="1" spc="-22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N=42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5709" y="642426"/>
            <a:ext cx="13073281" cy="563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40"/>
              </a:lnSpc>
              <a:spcBef>
                <a:spcPct val="0"/>
              </a:spcBef>
            </a:pPr>
            <a:r>
              <a:rPr lang="en-US" sz="3500" b="1" spc="-35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SỰ THAY ĐỔI VRR TẠI CÁC THỜI ĐIỂM THEO DÕI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440" y="55205"/>
            <a:ext cx="13073281" cy="1775787"/>
          </a:xfrm>
          <a:custGeom>
            <a:avLst/>
            <a:gdLst/>
            <a:ahLst/>
            <a:cxnLst/>
            <a:rect l="l" t="t" r="r" b="b"/>
            <a:pathLst>
              <a:path w="13073281" h="1775787">
                <a:moveTo>
                  <a:pt x="0" y="0"/>
                </a:moveTo>
                <a:lnTo>
                  <a:pt x="13073281" y="0"/>
                </a:lnTo>
                <a:lnTo>
                  <a:pt x="13073281" y="1775788"/>
                </a:lnTo>
                <a:lnTo>
                  <a:pt x="0" y="17757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>
            <a:off x="8198237" y="1830993"/>
            <a:ext cx="9628901" cy="5885666"/>
          </a:xfrm>
          <a:custGeom>
            <a:avLst/>
            <a:gdLst/>
            <a:ahLst/>
            <a:cxnLst/>
            <a:rect l="l" t="t" r="r" b="b"/>
            <a:pathLst>
              <a:path w="9628901" h="5885666">
                <a:moveTo>
                  <a:pt x="0" y="0"/>
                </a:moveTo>
                <a:lnTo>
                  <a:pt x="9628901" y="0"/>
                </a:lnTo>
                <a:lnTo>
                  <a:pt x="9628901" y="5885665"/>
                </a:lnTo>
                <a:lnTo>
                  <a:pt x="0" y="58856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TextBox 4"/>
          <p:cNvSpPr txBox="1"/>
          <p:nvPr/>
        </p:nvSpPr>
        <p:spPr>
          <a:xfrm>
            <a:off x="307978" y="2030397"/>
            <a:ext cx="7353839" cy="4566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5" lvl="1" indent="-323852" algn="l">
              <a:lnSpc>
                <a:spcPts val="6120"/>
              </a:lnSpc>
              <a:buFont typeface="Arial"/>
              <a:buChar char="•"/>
            </a:pPr>
            <a:r>
              <a:rPr lang="en-US" sz="3000" b="1" spc="-3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Điểm thẩm mỹ và điểm triệu chứng có xu hướng giảm dần và có ý nghĩa thống kê tại các thời điểm theo dõi so với trước can thiệp (p&lt;0,05, t-test)</a:t>
            </a:r>
          </a:p>
          <a:p>
            <a:pPr marL="647705" lvl="1" indent="-323852" algn="l">
              <a:lnSpc>
                <a:spcPts val="6120"/>
              </a:lnSpc>
              <a:buFont typeface="Arial"/>
              <a:buChar char="•"/>
            </a:pPr>
            <a:r>
              <a:rPr lang="en-US" sz="3000" b="1" spc="-3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Điểm thẩm mỹ từ 2,5 → 1,1  </a:t>
            </a:r>
          </a:p>
          <a:p>
            <a:pPr marL="647705" lvl="1" indent="-323852" algn="l">
              <a:lnSpc>
                <a:spcPts val="6120"/>
              </a:lnSpc>
              <a:buFont typeface="Arial"/>
              <a:buChar char="•"/>
            </a:pPr>
            <a:r>
              <a:rPr lang="en-US" sz="3000" b="1" spc="-3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Điểm triệu chứng từ 3,8 → 0,9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1768" y="8324178"/>
            <a:ext cx="17124464" cy="1265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59"/>
              </a:lnSpc>
              <a:spcBef>
                <a:spcPct val="0"/>
              </a:spcBef>
            </a:pPr>
            <a:r>
              <a:rPr lang="en-US" sz="3999" b="1" u="none" strike="noStrike" spc="-39" dirty="0">
                <a:latin typeface="Arial Bold"/>
                <a:ea typeface="Arial Bold"/>
                <a:cs typeface="Arial Bold"/>
                <a:sym typeface="Arial Bold"/>
              </a:rPr>
              <a:t>MWA </a:t>
            </a:r>
            <a:r>
              <a:rPr lang="en-US" sz="3999" b="1" u="none" strike="noStrike" spc="-39" dirty="0" err="1">
                <a:latin typeface="Arial Bold"/>
                <a:ea typeface="Arial Bold"/>
                <a:cs typeface="Arial Bold"/>
                <a:sym typeface="Arial Bold"/>
              </a:rPr>
              <a:t>mang</a:t>
            </a:r>
            <a:r>
              <a:rPr lang="en-US" sz="3999" b="1" u="none" strike="noStrike" spc="-39" dirty="0"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999" b="1" u="none" strike="noStrike" spc="-39" dirty="0" err="1">
                <a:latin typeface="Arial Bold"/>
                <a:ea typeface="Arial Bold"/>
                <a:cs typeface="Arial Bold"/>
                <a:sym typeface="Arial Bold"/>
              </a:rPr>
              <a:t>lại</a:t>
            </a:r>
            <a:r>
              <a:rPr lang="en-US" sz="3999" b="1" u="none" strike="noStrike" spc="-39" dirty="0"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999" b="1" u="none" strike="noStrike" spc="-39" dirty="0" err="1">
                <a:latin typeface="Arial Bold"/>
                <a:ea typeface="Arial Bold"/>
                <a:cs typeface="Arial Bold"/>
                <a:sym typeface="Arial Bold"/>
              </a:rPr>
              <a:t>một</a:t>
            </a:r>
            <a:r>
              <a:rPr lang="en-US" sz="3999" b="1" u="none" strike="noStrike" spc="-39" dirty="0"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999" b="1" u="none" strike="noStrike" spc="-39" dirty="0" err="1">
                <a:latin typeface="Arial Bold"/>
                <a:ea typeface="Arial Bold"/>
                <a:cs typeface="Arial Bold"/>
                <a:sym typeface="Arial Bold"/>
              </a:rPr>
              <a:t>lợi</a:t>
            </a:r>
            <a:r>
              <a:rPr lang="en-US" sz="3999" b="1" u="none" strike="noStrike" spc="-39" dirty="0"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999" b="1" u="none" strike="noStrike" spc="-39" dirty="0" err="1">
                <a:latin typeface="Arial Bold"/>
                <a:ea typeface="Arial Bold"/>
                <a:cs typeface="Arial Bold"/>
                <a:sym typeface="Arial Bold"/>
              </a:rPr>
              <a:t>ích</a:t>
            </a:r>
            <a:r>
              <a:rPr lang="en-US" sz="3999" b="1" u="none" strike="noStrike" spc="-39" dirty="0"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999" b="1" u="none" strike="noStrike" spc="-39" dirty="0" err="1">
                <a:latin typeface="Arial Bold"/>
                <a:ea typeface="Arial Bold"/>
                <a:cs typeface="Arial Bold"/>
                <a:sym typeface="Arial Bold"/>
              </a:rPr>
              <a:t>kép</a:t>
            </a:r>
            <a:r>
              <a:rPr lang="en-US" sz="3999" b="1" u="none" strike="noStrike" spc="-39" dirty="0">
                <a:latin typeface="Arial Bold"/>
                <a:ea typeface="Arial Bold"/>
                <a:cs typeface="Arial Bold"/>
                <a:sym typeface="Arial Bold"/>
              </a:rPr>
              <a:t>: </a:t>
            </a:r>
            <a:r>
              <a:rPr lang="en-US" sz="3999" b="1" u="none" strike="noStrike" spc="-39" dirty="0" err="1">
                <a:latin typeface="Arial Bold"/>
                <a:ea typeface="Arial Bold"/>
                <a:cs typeface="Arial Bold"/>
                <a:sym typeface="Arial Bold"/>
              </a:rPr>
              <a:t>vừa</a:t>
            </a:r>
            <a:r>
              <a:rPr lang="en-US" sz="3999" b="1" u="none" strike="noStrike" spc="-39" dirty="0"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999" b="1" u="none" strike="noStrike" spc="-39" dirty="0" err="1">
                <a:latin typeface="Arial Bold"/>
                <a:ea typeface="Arial Bold"/>
                <a:cs typeface="Arial Bold"/>
                <a:sym typeface="Arial Bold"/>
              </a:rPr>
              <a:t>giải</a:t>
            </a:r>
            <a:r>
              <a:rPr lang="en-US" sz="3999" b="1" u="none" strike="noStrike" spc="-39" dirty="0"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999" b="1" u="none" strike="noStrike" spc="-39" dirty="0" err="1">
                <a:latin typeface="Arial Bold"/>
                <a:ea typeface="Arial Bold"/>
                <a:cs typeface="Arial Bold"/>
                <a:sym typeface="Arial Bold"/>
              </a:rPr>
              <a:t>quyết</a:t>
            </a:r>
            <a:r>
              <a:rPr lang="en-US" sz="3999" b="1" u="none" strike="noStrike" spc="-39" dirty="0"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999" b="1" u="none" strike="noStrike" spc="-39" dirty="0" err="1">
                <a:latin typeface="Arial Bold"/>
                <a:ea typeface="Arial Bold"/>
                <a:cs typeface="Arial Bold"/>
                <a:sym typeface="Arial Bold"/>
              </a:rPr>
              <a:t>các</a:t>
            </a:r>
            <a:r>
              <a:rPr lang="en-US" sz="3999" b="1" u="none" strike="noStrike" spc="-39" dirty="0"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999" b="1" u="none" strike="noStrike" spc="-39" dirty="0" err="1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triệu</a:t>
            </a:r>
            <a:r>
              <a:rPr lang="en-US" sz="3999" b="1" u="none" strike="noStrike" spc="-39" dirty="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999" b="1" u="none" strike="noStrike" spc="-39" dirty="0" err="1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chứng</a:t>
            </a:r>
            <a:r>
              <a:rPr lang="en-US" sz="3999" b="1" u="none" strike="noStrike" spc="-39" dirty="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999" b="1" u="none" strike="noStrike" spc="-39" dirty="0" err="1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khó</a:t>
            </a:r>
            <a:r>
              <a:rPr lang="en-US" sz="3999" b="1" u="none" strike="noStrike" spc="-39" dirty="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999" b="1" u="none" strike="noStrike" spc="-39" dirty="0" err="1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chịu</a:t>
            </a:r>
            <a:r>
              <a:rPr lang="en-US" sz="3999" b="1" u="none" strike="noStrike" spc="-39" dirty="0"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3999" b="1" u="none" strike="noStrike" spc="-39" dirty="0" err="1">
                <a:latin typeface="Arial Bold"/>
                <a:ea typeface="Arial Bold"/>
                <a:cs typeface="Arial Bold"/>
                <a:sym typeface="Arial Bold"/>
              </a:rPr>
              <a:t>vừa</a:t>
            </a:r>
            <a:r>
              <a:rPr lang="en-US" sz="3999" b="1" u="none" strike="noStrike" spc="-39" dirty="0"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999" b="1" u="none" strike="noStrike" spc="-39" dirty="0" err="1">
                <a:latin typeface="Arial Bold"/>
                <a:ea typeface="Arial Bold"/>
                <a:cs typeface="Arial Bold"/>
                <a:sym typeface="Arial Bold"/>
              </a:rPr>
              <a:t>đáp</a:t>
            </a:r>
            <a:r>
              <a:rPr lang="en-US" sz="3999" b="1" u="none" strike="noStrike" spc="-39" dirty="0"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999" b="1" u="none" strike="noStrike" spc="-39" dirty="0" err="1">
                <a:latin typeface="Arial Bold"/>
                <a:ea typeface="Arial Bold"/>
                <a:cs typeface="Arial Bold"/>
                <a:sym typeface="Arial Bold"/>
              </a:rPr>
              <a:t>ứng</a:t>
            </a:r>
            <a:r>
              <a:rPr lang="en-US" sz="3999" b="1" u="none" strike="noStrike" spc="-39" dirty="0"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999" b="1" u="none" strike="noStrike" spc="-39" dirty="0" err="1">
                <a:latin typeface="Arial Bold"/>
                <a:ea typeface="Arial Bold"/>
                <a:cs typeface="Arial Bold"/>
                <a:sym typeface="Arial Bold"/>
              </a:rPr>
              <a:t>được</a:t>
            </a:r>
            <a:r>
              <a:rPr lang="en-US" sz="3999" b="1" u="none" strike="noStrike" spc="-39" dirty="0"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999" b="1" u="none" strike="noStrike" spc="-39" dirty="0" err="1">
                <a:latin typeface="Arial Bold"/>
                <a:ea typeface="Arial Bold"/>
                <a:cs typeface="Arial Bold"/>
                <a:sym typeface="Arial Bold"/>
              </a:rPr>
              <a:t>mong</a:t>
            </a:r>
            <a:r>
              <a:rPr lang="en-US" sz="3999" b="1" u="none" strike="noStrike" spc="-39" dirty="0"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999" b="1" u="none" strike="noStrike" spc="-39" dirty="0" err="1">
                <a:latin typeface="Arial Bold"/>
                <a:ea typeface="Arial Bold"/>
                <a:cs typeface="Arial Bold"/>
                <a:sym typeface="Arial Bold"/>
              </a:rPr>
              <a:t>muốn</a:t>
            </a:r>
            <a:r>
              <a:rPr lang="en-US" sz="3999" b="1" u="none" strike="noStrike" spc="-39" dirty="0"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999" b="1" u="none" strike="noStrike" spc="-39" dirty="0" err="1">
                <a:latin typeface="Arial Bold"/>
                <a:ea typeface="Arial Bold"/>
                <a:cs typeface="Arial Bold"/>
                <a:sym typeface="Arial Bold"/>
              </a:rPr>
              <a:t>về</a:t>
            </a:r>
            <a:r>
              <a:rPr lang="en-US" sz="3999" b="1" u="none" strike="noStrike" spc="-39" dirty="0"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999" b="1" u="none" strike="noStrike" spc="-39" dirty="0" err="1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thẩm</a:t>
            </a:r>
            <a:r>
              <a:rPr lang="en-US" sz="3999" b="1" u="none" strike="noStrike" spc="-39" dirty="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999" b="1" u="none" strike="noStrike" spc="-39" dirty="0" err="1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mỹ</a:t>
            </a:r>
            <a:r>
              <a:rPr lang="en-US" sz="3999" b="1" u="none" strike="noStrike" spc="-39" dirty="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999" b="1" u="none" strike="noStrike" spc="-39" dirty="0" err="1">
                <a:latin typeface="Arial Bold"/>
                <a:ea typeface="Arial Bold"/>
                <a:cs typeface="Arial Bold"/>
                <a:sym typeface="Arial Bold"/>
              </a:rPr>
              <a:t>của</a:t>
            </a:r>
            <a:r>
              <a:rPr lang="en-US" sz="3999" b="1" u="none" strike="noStrike" spc="-39" dirty="0"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999" b="1" u="none" strike="noStrike" spc="-39" dirty="0" err="1">
                <a:latin typeface="Arial Bold"/>
                <a:ea typeface="Arial Bold"/>
                <a:cs typeface="Arial Bold"/>
                <a:sym typeface="Arial Bold"/>
              </a:rPr>
              <a:t>người</a:t>
            </a:r>
            <a:r>
              <a:rPr lang="en-US" sz="3999" b="1" u="none" strike="noStrike" spc="-39" dirty="0"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999" b="1" u="none" strike="noStrike" spc="-39" dirty="0" err="1">
                <a:latin typeface="Arial Bold"/>
                <a:ea typeface="Arial Bold"/>
                <a:cs typeface="Arial Bold"/>
                <a:sym typeface="Arial Bold"/>
              </a:rPr>
              <a:t>bệnh</a:t>
            </a:r>
            <a:r>
              <a:rPr lang="en-US" sz="3999" b="1" u="none" strike="noStrike" spc="-39" dirty="0"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410758" y="629573"/>
            <a:ext cx="12467012" cy="563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40"/>
              </a:lnSpc>
              <a:spcBef>
                <a:spcPct val="0"/>
              </a:spcBef>
            </a:pPr>
            <a:r>
              <a:rPr lang="en-US" sz="3500" b="1" spc="-35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SỰ CẢI THIỆN CHỈ SỐ LÂM SÀNG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440" y="55205"/>
            <a:ext cx="13073281" cy="1775787"/>
          </a:xfrm>
          <a:custGeom>
            <a:avLst/>
            <a:gdLst/>
            <a:ahLst/>
            <a:cxnLst/>
            <a:rect l="l" t="t" r="r" b="b"/>
            <a:pathLst>
              <a:path w="13073281" h="1775787">
                <a:moveTo>
                  <a:pt x="0" y="0"/>
                </a:moveTo>
                <a:lnTo>
                  <a:pt x="13073281" y="0"/>
                </a:lnTo>
                <a:lnTo>
                  <a:pt x="13073281" y="1775788"/>
                </a:lnTo>
                <a:lnTo>
                  <a:pt x="0" y="17757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 rot="5400000">
            <a:off x="8632224" y="7414845"/>
            <a:ext cx="1023553" cy="643559"/>
          </a:xfrm>
          <a:custGeom>
            <a:avLst/>
            <a:gdLst/>
            <a:ahLst/>
            <a:cxnLst/>
            <a:rect l="l" t="t" r="r" b="b"/>
            <a:pathLst>
              <a:path w="1023553" h="643559">
                <a:moveTo>
                  <a:pt x="0" y="0"/>
                </a:moveTo>
                <a:lnTo>
                  <a:pt x="1023552" y="0"/>
                </a:lnTo>
                <a:lnTo>
                  <a:pt x="1023552" y="643558"/>
                </a:lnTo>
                <a:lnTo>
                  <a:pt x="0" y="6435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TextBox 5"/>
          <p:cNvSpPr txBox="1"/>
          <p:nvPr/>
        </p:nvSpPr>
        <p:spPr>
          <a:xfrm>
            <a:off x="968002" y="8530583"/>
            <a:ext cx="16351996" cy="636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9"/>
              </a:lnSpc>
              <a:spcBef>
                <a:spcPct val="0"/>
              </a:spcBef>
            </a:pPr>
            <a:r>
              <a:rPr lang="en-US" sz="3999" b="1" spc="-39">
                <a:solidFill>
                  <a:srgbClr val="FF0013"/>
                </a:solidFill>
                <a:latin typeface="Arial Bold"/>
                <a:ea typeface="Arial Bold"/>
                <a:cs typeface="Arial Bold"/>
                <a:sym typeface="Arial Bold"/>
              </a:rPr>
              <a:t>MWA là một phương pháp điều trị an toàn cho nhân giáp lành tính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050357" y="6072577"/>
            <a:ext cx="10187285" cy="60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2"/>
              </a:lnSpc>
              <a:spcBef>
                <a:spcPct val="0"/>
              </a:spcBef>
            </a:pPr>
            <a:r>
              <a:rPr lang="en-US" sz="3800" b="1" spc="-38">
                <a:solidFill>
                  <a:srgbClr val="14A0FF"/>
                </a:solidFill>
                <a:latin typeface="Arial Bold"/>
                <a:ea typeface="Arial Bold"/>
                <a:cs typeface="Arial Bold"/>
                <a:sym typeface="Arial Bold"/>
              </a:rPr>
              <a:t>Điều trị bảo tồn → Hết triệu chứng sau 2 tuần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466232" y="642426"/>
            <a:ext cx="11298106" cy="563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40"/>
              </a:lnSpc>
              <a:spcBef>
                <a:spcPct val="0"/>
              </a:spcBef>
            </a:pPr>
            <a:r>
              <a:rPr lang="en-US" sz="3500" b="1" spc="-35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TÍNH AN TOÀN CỦA MWA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B57F3AE-320E-C9CF-C156-4AE1A03FC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71114"/>
              </p:ext>
            </p:extLst>
          </p:nvPr>
        </p:nvGraphicFramePr>
        <p:xfrm>
          <a:off x="2895600" y="2104381"/>
          <a:ext cx="12192000" cy="3686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56810647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0255779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0049165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044997805"/>
                    </a:ext>
                  </a:extLst>
                </a:gridCol>
              </a:tblGrid>
              <a:tr h="92150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Biến</a:t>
                      </a:r>
                      <a:r>
                        <a:rPr lang="en-US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chứng</a:t>
                      </a:r>
                      <a:endParaRPr lang="en-US" sz="3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Chúng tôi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Cheng, 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Du, 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0377479"/>
                  </a:ext>
                </a:extLst>
              </a:tr>
              <a:tr h="92150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Đau vùng cổ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VN" sz="3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3/58 (5,2%)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VN" sz="3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VN" sz="3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3074566"/>
                  </a:ext>
                </a:extLst>
              </a:tr>
              <a:tr h="92150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Tụ máu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VN" sz="3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1/58 (1,7%)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VN" sz="3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VN" sz="3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0793057"/>
                  </a:ext>
                </a:extLst>
              </a:tr>
              <a:tr h="92150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Khàn giọng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VN" sz="3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VN" sz="3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VN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154164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440" y="55205"/>
            <a:ext cx="13073281" cy="1775787"/>
          </a:xfrm>
          <a:custGeom>
            <a:avLst/>
            <a:gdLst/>
            <a:ahLst/>
            <a:cxnLst/>
            <a:rect l="l" t="t" r="r" b="b"/>
            <a:pathLst>
              <a:path w="13073281" h="1775787">
                <a:moveTo>
                  <a:pt x="0" y="0"/>
                </a:moveTo>
                <a:lnTo>
                  <a:pt x="13073281" y="0"/>
                </a:lnTo>
                <a:lnTo>
                  <a:pt x="13073281" y="1775788"/>
                </a:lnTo>
                <a:lnTo>
                  <a:pt x="0" y="17757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>
            <a:off x="12425143" y="5143500"/>
            <a:ext cx="1555155" cy="977804"/>
          </a:xfrm>
          <a:custGeom>
            <a:avLst/>
            <a:gdLst/>
            <a:ahLst/>
            <a:cxnLst/>
            <a:rect l="l" t="t" r="r" b="b"/>
            <a:pathLst>
              <a:path w="1555155" h="977804">
                <a:moveTo>
                  <a:pt x="0" y="0"/>
                </a:moveTo>
                <a:lnTo>
                  <a:pt x="1555155" y="0"/>
                </a:lnTo>
                <a:lnTo>
                  <a:pt x="1555155" y="977804"/>
                </a:lnTo>
                <a:lnTo>
                  <a:pt x="0" y="9778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TextBox 5"/>
          <p:cNvSpPr txBox="1"/>
          <p:nvPr/>
        </p:nvSpPr>
        <p:spPr>
          <a:xfrm>
            <a:off x="13417743" y="4335956"/>
            <a:ext cx="4352442" cy="636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4"/>
              </a:lnSpc>
              <a:spcBef>
                <a:spcPct val="0"/>
              </a:spcBef>
            </a:pPr>
            <a:r>
              <a:rPr lang="en-US" sz="3995" b="1" spc="-39" dirty="0" err="1">
                <a:solidFill>
                  <a:srgbClr val="FF0013"/>
                </a:solidFill>
                <a:latin typeface="Arial Bold"/>
                <a:ea typeface="Arial Bold"/>
                <a:cs typeface="Arial Bold"/>
                <a:sym typeface="Arial Bold"/>
              </a:rPr>
              <a:t>Phân</a:t>
            </a:r>
            <a:r>
              <a:rPr lang="en-US" sz="3995" b="1" spc="-39" dirty="0">
                <a:solidFill>
                  <a:srgbClr val="FF0013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995" b="1" spc="-39" dirty="0" err="1">
                <a:solidFill>
                  <a:srgbClr val="FF0013"/>
                </a:solidFill>
                <a:latin typeface="Arial Bold"/>
                <a:ea typeface="Arial Bold"/>
                <a:cs typeface="Arial Bold"/>
                <a:sym typeface="Arial Bold"/>
              </a:rPr>
              <a:t>loại</a:t>
            </a:r>
            <a:r>
              <a:rPr lang="en-US" sz="3995" b="1" spc="-39" dirty="0">
                <a:solidFill>
                  <a:srgbClr val="FF0013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995" b="1" spc="-39" dirty="0" err="1">
                <a:solidFill>
                  <a:srgbClr val="FF0013"/>
                </a:solidFill>
                <a:latin typeface="Arial Bold"/>
                <a:ea typeface="Arial Bold"/>
                <a:cs typeface="Arial Bold"/>
                <a:sym typeface="Arial Bold"/>
              </a:rPr>
              <a:t>mô</a:t>
            </a:r>
            <a:r>
              <a:rPr lang="en-US" sz="3995" b="1" spc="-39" dirty="0">
                <a:solidFill>
                  <a:srgbClr val="FF0013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995" b="1" spc="-39" dirty="0" err="1">
                <a:solidFill>
                  <a:srgbClr val="FF0013"/>
                </a:solidFill>
                <a:latin typeface="Arial Bold"/>
                <a:ea typeface="Arial Bold"/>
                <a:cs typeface="Arial Bold"/>
                <a:sym typeface="Arial Bold"/>
              </a:rPr>
              <a:t>học</a:t>
            </a:r>
            <a:endParaRPr lang="en-US" sz="3995" b="1" spc="-39" dirty="0">
              <a:solidFill>
                <a:srgbClr val="FF0013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400158" y="5973457"/>
            <a:ext cx="4352442" cy="636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4"/>
              </a:lnSpc>
              <a:spcBef>
                <a:spcPct val="0"/>
              </a:spcBef>
            </a:pPr>
            <a:r>
              <a:rPr lang="en-US" sz="3995" b="1" spc="-39" dirty="0">
                <a:solidFill>
                  <a:srgbClr val="FF0013"/>
                </a:solidFill>
                <a:latin typeface="Arial Bold"/>
                <a:ea typeface="Arial Bold"/>
                <a:cs typeface="Arial Bold"/>
                <a:sym typeface="Arial Bold"/>
              </a:rPr>
              <a:t>TIRADS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5709" y="642426"/>
            <a:ext cx="13073281" cy="535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92"/>
              </a:lnSpc>
              <a:spcBef>
                <a:spcPct val="0"/>
              </a:spcBef>
            </a:pPr>
            <a:r>
              <a:rPr lang="en-US" sz="3300" b="1" u="none" strike="noStrike" spc="-33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PHÂN TÍCH ĐƠN BIẾN NHỮNG YẾU TỐ LIÊN QUAN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472B1DE-D4A7-3D50-C0E0-EB6753D39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33588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29F5C43-50B8-C911-D0E9-4D5DBF1E8D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903014"/>
              </p:ext>
            </p:extLst>
          </p:nvPr>
        </p:nvGraphicFramePr>
        <p:xfrm>
          <a:off x="993136" y="2033588"/>
          <a:ext cx="11414422" cy="749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5264">
                  <a:extLst>
                    <a:ext uri="{9D8B030D-6E8A-4147-A177-3AD203B41FA5}">
                      <a16:colId xmlns:a16="http://schemas.microsoft.com/office/drawing/2014/main" val="773031199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4016450295"/>
                    </a:ext>
                  </a:extLst>
                </a:gridCol>
                <a:gridCol w="2258558">
                  <a:extLst>
                    <a:ext uri="{9D8B030D-6E8A-4147-A177-3AD203B41FA5}">
                      <a16:colId xmlns:a16="http://schemas.microsoft.com/office/drawing/2014/main" val="484052403"/>
                    </a:ext>
                  </a:extLst>
                </a:gridCol>
              </a:tblGrid>
              <a:tr h="749250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buNone/>
                      </a:pPr>
                      <a:r>
                        <a:rPr lang="en-US" sz="3000" b="1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Yếu</a:t>
                      </a:r>
                      <a:r>
                        <a:rPr lang="en-US" sz="30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1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</a:t>
                      </a:r>
                      <a:r>
                        <a:rPr lang="en-US" sz="30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1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30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1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buNone/>
                      </a:pPr>
                      <a:r>
                        <a:rPr lang="en-US" sz="3000" b="1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Phép</a:t>
                      </a:r>
                      <a:r>
                        <a:rPr lang="en-US" sz="30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1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kiểm</a:t>
                      </a:r>
                      <a:r>
                        <a:rPr lang="en-US" sz="30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1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endParaRPr lang="en-US" sz="3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buNone/>
                      </a:pPr>
                      <a:r>
                        <a:rPr lang="en-US" sz="30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3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698355"/>
                  </a:ext>
                </a:extLst>
              </a:tr>
              <a:tr h="749250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buNone/>
                      </a:pPr>
                      <a:r>
                        <a:rPr lang="en-US" sz="30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Giới</a:t>
                      </a:r>
                      <a:r>
                        <a:rPr lang="en-US" sz="3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endParaRPr lang="en-US" sz="3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buNone/>
                      </a:pPr>
                      <a:r>
                        <a:rPr lang="en-US" sz="3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t-test</a:t>
                      </a:r>
                      <a:endParaRPr lang="en-US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buNone/>
                      </a:pPr>
                      <a:r>
                        <a:rPr lang="en-VN" sz="3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0,375</a:t>
                      </a:r>
                      <a:endParaRPr lang="en-VN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9159465"/>
                  </a:ext>
                </a:extLst>
              </a:tr>
              <a:tr h="749250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buNone/>
                      </a:pPr>
                      <a:r>
                        <a:rPr lang="en-US" sz="30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Tăng</a:t>
                      </a:r>
                      <a:r>
                        <a:rPr lang="en-US" sz="3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huyết</a:t>
                      </a:r>
                      <a:r>
                        <a:rPr lang="en-US" sz="3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áp</a:t>
                      </a:r>
                      <a:endParaRPr lang="en-US" sz="3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buNone/>
                      </a:pPr>
                      <a:r>
                        <a:rPr lang="en-US" sz="3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t-test</a:t>
                      </a:r>
                      <a:endParaRPr lang="en-US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buNone/>
                      </a:pPr>
                      <a:r>
                        <a:rPr lang="en-VN" sz="3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0,066</a:t>
                      </a:r>
                      <a:endParaRPr lang="en-VN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7989701"/>
                  </a:ext>
                </a:extLst>
              </a:tr>
              <a:tr h="749250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buNone/>
                      </a:pPr>
                      <a:r>
                        <a:rPr lang="en-US" sz="3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Tiền sử PT tuyến giáp</a:t>
                      </a:r>
                      <a:endParaRPr lang="en-US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buNone/>
                      </a:pPr>
                      <a:r>
                        <a:rPr lang="en-US" sz="3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t-test</a:t>
                      </a:r>
                      <a:endParaRPr lang="en-US" sz="3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buNone/>
                      </a:pPr>
                      <a:r>
                        <a:rPr lang="en-VN" sz="3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0,799</a:t>
                      </a:r>
                      <a:endParaRPr lang="en-VN" sz="3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517110"/>
                  </a:ext>
                </a:extLst>
              </a:tr>
              <a:tr h="749250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buNone/>
                      </a:pPr>
                      <a:r>
                        <a:rPr lang="en-US" sz="3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 trí nhân giáp</a:t>
                      </a:r>
                      <a:endParaRPr lang="en-US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buNone/>
                      </a:pPr>
                      <a:r>
                        <a:rPr lang="en-US" sz="3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ANOVA</a:t>
                      </a:r>
                      <a:endParaRPr lang="en-US" sz="3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buNone/>
                      </a:pPr>
                      <a:r>
                        <a:rPr lang="en-VN" sz="3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0,475</a:t>
                      </a:r>
                      <a:endParaRPr lang="en-VN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4329739"/>
                  </a:ext>
                </a:extLst>
              </a:tr>
              <a:tr h="749250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buNone/>
                      </a:pPr>
                      <a:r>
                        <a:rPr lang="en-US" sz="30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3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3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</a:t>
                      </a:r>
                      <a:r>
                        <a:rPr lang="en-US" sz="3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lang="en-US" sz="3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buNone/>
                      </a:pPr>
                      <a:r>
                        <a:rPr lang="en-US" sz="3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ANOVA</a:t>
                      </a:r>
                      <a:endParaRPr lang="en-US" sz="3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buNone/>
                      </a:pPr>
                      <a:r>
                        <a:rPr lang="en-VN" sz="30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0,003</a:t>
                      </a:r>
                      <a:endParaRPr lang="en-VN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8233510"/>
                  </a:ext>
                </a:extLst>
              </a:tr>
              <a:tr h="749250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buNone/>
                      </a:pPr>
                      <a:r>
                        <a:rPr lang="en-US" sz="3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 loại TIRADS</a:t>
                      </a:r>
                      <a:endParaRPr lang="en-US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buNone/>
                      </a:pPr>
                      <a:r>
                        <a:rPr lang="en-US" sz="3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ANOVA</a:t>
                      </a:r>
                      <a:endParaRPr lang="en-US" sz="3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buNone/>
                      </a:pPr>
                      <a:r>
                        <a:rPr lang="en-VN" sz="30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0,016</a:t>
                      </a:r>
                      <a:endParaRPr lang="en-VN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5570409"/>
                  </a:ext>
                </a:extLst>
              </a:tr>
              <a:tr h="749250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buNone/>
                      </a:pPr>
                      <a:r>
                        <a:rPr lang="vi-VN" sz="3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Tương quan với tuổi</a:t>
                      </a:r>
                      <a:endParaRPr lang="vi-VN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buNone/>
                      </a:pPr>
                      <a:r>
                        <a:rPr lang="vi-VN" sz="3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Tương quan Spearman</a:t>
                      </a:r>
                      <a:endParaRPr lang="vi-VN" sz="3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buNone/>
                      </a:pPr>
                      <a:r>
                        <a:rPr lang="en-VN" sz="3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0,173</a:t>
                      </a:r>
                      <a:endParaRPr lang="en-VN" sz="3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4373369"/>
                  </a:ext>
                </a:extLst>
              </a:tr>
              <a:tr h="749250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buNone/>
                      </a:pPr>
                      <a:r>
                        <a:rPr lang="vi-VN" sz="3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Tương quan với TSH</a:t>
                      </a:r>
                      <a:endParaRPr lang="vi-VN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buNone/>
                      </a:pPr>
                      <a:r>
                        <a:rPr lang="vi-VN" sz="3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Tương quan Spearman </a:t>
                      </a:r>
                      <a:endParaRPr lang="vi-VN" sz="3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buNone/>
                      </a:pPr>
                      <a:r>
                        <a:rPr lang="en-VN" sz="3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0,669</a:t>
                      </a:r>
                      <a:endParaRPr lang="en-VN" sz="3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388697"/>
                  </a:ext>
                </a:extLst>
              </a:tr>
              <a:tr h="749250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buNone/>
                      </a:pPr>
                      <a:r>
                        <a:rPr lang="vi-VN" sz="3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Tương quan với V0</a:t>
                      </a:r>
                      <a:endParaRPr lang="vi-VN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buNone/>
                      </a:pPr>
                      <a:r>
                        <a:rPr lang="vi-VN" sz="3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Tương quan Spearman </a:t>
                      </a:r>
                      <a:endParaRPr lang="vi-VN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buNone/>
                      </a:pPr>
                      <a:r>
                        <a:rPr lang="en-VN" sz="3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0,447</a:t>
                      </a:r>
                      <a:endParaRPr lang="en-VN" sz="3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734693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440" y="55205"/>
            <a:ext cx="13073281" cy="1775787"/>
          </a:xfrm>
          <a:custGeom>
            <a:avLst/>
            <a:gdLst/>
            <a:ahLst/>
            <a:cxnLst/>
            <a:rect l="l" t="t" r="r" b="b"/>
            <a:pathLst>
              <a:path w="13073281" h="1775787">
                <a:moveTo>
                  <a:pt x="0" y="0"/>
                </a:moveTo>
                <a:lnTo>
                  <a:pt x="13073281" y="0"/>
                </a:lnTo>
                <a:lnTo>
                  <a:pt x="13073281" y="1775788"/>
                </a:lnTo>
                <a:lnTo>
                  <a:pt x="0" y="17757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 rot="5400000">
            <a:off x="8677210" y="7093497"/>
            <a:ext cx="933581" cy="586600"/>
          </a:xfrm>
          <a:custGeom>
            <a:avLst/>
            <a:gdLst/>
            <a:ahLst/>
            <a:cxnLst/>
            <a:rect l="l" t="t" r="r" b="b"/>
            <a:pathLst>
              <a:path w="933581" h="586600">
                <a:moveTo>
                  <a:pt x="0" y="0"/>
                </a:moveTo>
                <a:lnTo>
                  <a:pt x="933580" y="0"/>
                </a:lnTo>
                <a:lnTo>
                  <a:pt x="933580" y="586600"/>
                </a:lnTo>
                <a:lnTo>
                  <a:pt x="0" y="586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TextBox 5"/>
          <p:cNvSpPr txBox="1"/>
          <p:nvPr/>
        </p:nvSpPr>
        <p:spPr>
          <a:xfrm>
            <a:off x="217950" y="8316337"/>
            <a:ext cx="17852101" cy="110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500" b="1" spc="-3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Sau khi đã kiểm soát các yếu tố khác, </a:t>
            </a:r>
            <a:r>
              <a:rPr lang="en-US" sz="3500" b="1" spc="-35">
                <a:solidFill>
                  <a:srgbClr val="FF0013"/>
                </a:solidFill>
                <a:latin typeface="Arial Bold"/>
                <a:ea typeface="Arial Bold"/>
                <a:cs typeface="Arial Bold"/>
                <a:sym typeface="Arial Bold"/>
              </a:rPr>
              <a:t>phân loại mô học</a:t>
            </a:r>
            <a:r>
              <a:rPr lang="en-US" sz="3500" b="1" spc="-3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vẫn là yếu tố dự báo độc lập và quan trọng nhất đối với hiệu quả giảm thể tích nhân giáp của phương pháp MWA.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5709" y="642426"/>
            <a:ext cx="13073281" cy="563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40"/>
              </a:lnSpc>
              <a:spcBef>
                <a:spcPct val="0"/>
              </a:spcBef>
            </a:pPr>
            <a:r>
              <a:rPr lang="en-US" sz="3500" b="1" u="none" strike="noStrike" spc="-35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PHÂN TÍCH ĐA BIẾN NHỮNG YẾU TỐ LIÊN QUAN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8232847-FE5B-D8BB-F740-D53C7C8C5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986778"/>
              </p:ext>
            </p:extLst>
          </p:nvPr>
        </p:nvGraphicFramePr>
        <p:xfrm>
          <a:off x="2798549" y="2000485"/>
          <a:ext cx="12104301" cy="434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4767">
                  <a:extLst>
                    <a:ext uri="{9D8B030D-6E8A-4147-A177-3AD203B41FA5}">
                      <a16:colId xmlns:a16="http://schemas.microsoft.com/office/drawing/2014/main" val="3763099100"/>
                    </a:ext>
                  </a:extLst>
                </a:gridCol>
                <a:gridCol w="4034767">
                  <a:extLst>
                    <a:ext uri="{9D8B030D-6E8A-4147-A177-3AD203B41FA5}">
                      <a16:colId xmlns:a16="http://schemas.microsoft.com/office/drawing/2014/main" val="1325146038"/>
                    </a:ext>
                  </a:extLst>
                </a:gridCol>
                <a:gridCol w="4034767">
                  <a:extLst>
                    <a:ext uri="{9D8B030D-6E8A-4147-A177-3AD203B41FA5}">
                      <a16:colId xmlns:a16="http://schemas.microsoft.com/office/drawing/2014/main" val="172761440"/>
                    </a:ext>
                  </a:extLst>
                </a:gridCol>
              </a:tblGrid>
              <a:tr h="869200">
                <a:tc>
                  <a:txBody>
                    <a:bodyPr/>
                    <a:lstStyle/>
                    <a:p>
                      <a:pPr algn="just" rtl="0">
                        <a:buNone/>
                      </a:pPr>
                      <a:r>
                        <a:rPr lang="en-US" sz="3000" b="1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Yếu</a:t>
                      </a:r>
                      <a:r>
                        <a:rPr lang="en-US" sz="30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1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</a:t>
                      </a:r>
                      <a:r>
                        <a:rPr lang="en-US" sz="30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1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30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1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endParaRPr lang="en-US" sz="3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sz="30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sz="30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VIF</a:t>
                      </a:r>
                      <a:endParaRPr lang="en-US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709369"/>
                  </a:ext>
                </a:extLst>
              </a:tr>
              <a:tr h="869200">
                <a:tc>
                  <a:txBody>
                    <a:bodyPr/>
                    <a:lstStyle/>
                    <a:p>
                      <a:pPr algn="just" rtl="0">
                        <a:buNone/>
                      </a:pPr>
                      <a:r>
                        <a:rPr lang="en-US" sz="3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 loại mô học</a:t>
                      </a:r>
                      <a:endParaRPr lang="en-US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VN" sz="30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</a:t>
                      </a:r>
                      <a:endParaRPr lang="en-VN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VN" sz="3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1,56</a:t>
                      </a:r>
                      <a:endParaRPr lang="en-VN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954591"/>
                  </a:ext>
                </a:extLst>
              </a:tr>
              <a:tr h="869200">
                <a:tc>
                  <a:txBody>
                    <a:bodyPr/>
                    <a:lstStyle/>
                    <a:p>
                      <a:pPr algn="just" rtl="0">
                        <a:buNone/>
                      </a:pPr>
                      <a:r>
                        <a:rPr lang="en-US" sz="3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TIRADS</a:t>
                      </a:r>
                      <a:endParaRPr lang="en-US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VN" sz="3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0,11</a:t>
                      </a:r>
                      <a:endParaRPr lang="en-VN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VN" sz="3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1,51</a:t>
                      </a:r>
                      <a:endParaRPr lang="en-VN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6180093"/>
                  </a:ext>
                </a:extLst>
              </a:tr>
              <a:tr h="869200">
                <a:tc>
                  <a:txBody>
                    <a:bodyPr/>
                    <a:lstStyle/>
                    <a:p>
                      <a:pPr algn="just" rtl="0">
                        <a:buNone/>
                      </a:pPr>
                      <a:r>
                        <a:rPr lang="en-US" sz="3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Tăng huyết áp</a:t>
                      </a:r>
                      <a:endParaRPr lang="en-US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VN" sz="3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0,17</a:t>
                      </a:r>
                      <a:endParaRPr lang="en-VN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VN" sz="3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1,11</a:t>
                      </a:r>
                      <a:endParaRPr lang="en-VN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57203"/>
                  </a:ext>
                </a:extLst>
              </a:tr>
              <a:tr h="869200">
                <a:tc>
                  <a:txBody>
                    <a:bodyPr/>
                    <a:lstStyle/>
                    <a:p>
                      <a:pPr algn="just" rtl="0">
                        <a:buNone/>
                      </a:pPr>
                      <a:r>
                        <a:rPr lang="en-US" sz="3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V0</a:t>
                      </a:r>
                      <a:endParaRPr lang="en-US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VN" sz="3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en-VN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VN" sz="3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1,24</a:t>
                      </a:r>
                      <a:endParaRPr lang="en-VN" sz="3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817627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440" y="55205"/>
            <a:ext cx="13073281" cy="1775787"/>
          </a:xfrm>
          <a:custGeom>
            <a:avLst/>
            <a:gdLst/>
            <a:ahLst/>
            <a:cxnLst/>
            <a:rect l="l" t="t" r="r" b="b"/>
            <a:pathLst>
              <a:path w="13073281" h="1775787">
                <a:moveTo>
                  <a:pt x="0" y="0"/>
                </a:moveTo>
                <a:lnTo>
                  <a:pt x="13073281" y="0"/>
                </a:lnTo>
                <a:lnTo>
                  <a:pt x="13073281" y="1775788"/>
                </a:lnTo>
                <a:lnTo>
                  <a:pt x="0" y="17757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TextBox 4"/>
          <p:cNvSpPr txBox="1"/>
          <p:nvPr/>
        </p:nvSpPr>
        <p:spPr>
          <a:xfrm>
            <a:off x="5261612" y="7100990"/>
            <a:ext cx="6998126" cy="443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0"/>
              </a:lnSpc>
              <a:spcBef>
                <a:spcPct val="0"/>
              </a:spcBef>
            </a:pPr>
            <a:r>
              <a:rPr lang="en-US" sz="30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(</a:t>
            </a:r>
            <a:r>
              <a:rPr lang="en-US" sz="3000" b="1" spc="-3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Kiểm</a:t>
            </a:r>
            <a:r>
              <a:rPr lang="en-US" sz="30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000" b="1" spc="-3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định</a:t>
            </a:r>
            <a:r>
              <a:rPr lang="en-US" sz="30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Post Hoc Bonferroni)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81986" y="688782"/>
            <a:ext cx="10170130" cy="498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4"/>
              </a:lnSpc>
              <a:spcBef>
                <a:spcPct val="0"/>
              </a:spcBef>
            </a:pPr>
            <a:r>
              <a:rPr lang="en-US" sz="3100" b="1" spc="-3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So sánh cặp VRR12 giữa các nhóm phân loại mô học </a:t>
            </a:r>
          </a:p>
        </p:txBody>
      </p:sp>
      <p:sp>
        <p:nvSpPr>
          <p:cNvPr id="6" name="Freeform 6"/>
          <p:cNvSpPr/>
          <p:nvPr/>
        </p:nvSpPr>
        <p:spPr>
          <a:xfrm rot="5400000">
            <a:off x="8346784" y="7914756"/>
            <a:ext cx="827782" cy="520468"/>
          </a:xfrm>
          <a:custGeom>
            <a:avLst/>
            <a:gdLst/>
            <a:ahLst/>
            <a:cxnLst/>
            <a:rect l="l" t="t" r="r" b="b"/>
            <a:pathLst>
              <a:path w="827782" h="520468">
                <a:moveTo>
                  <a:pt x="0" y="0"/>
                </a:moveTo>
                <a:lnTo>
                  <a:pt x="827782" y="0"/>
                </a:lnTo>
                <a:lnTo>
                  <a:pt x="827782" y="520467"/>
                </a:lnTo>
                <a:lnTo>
                  <a:pt x="0" y="5204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7" name="TextBox 7"/>
          <p:cNvSpPr txBox="1"/>
          <p:nvPr/>
        </p:nvSpPr>
        <p:spPr>
          <a:xfrm>
            <a:off x="554742" y="8888476"/>
            <a:ext cx="17270973" cy="1181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87"/>
              </a:lnSpc>
              <a:spcBef>
                <a:spcPct val="0"/>
              </a:spcBef>
            </a:pPr>
            <a:r>
              <a:rPr lang="en-US" sz="3699" b="1" spc="-3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Phân</a:t>
            </a:r>
            <a:r>
              <a:rPr lang="en-US" sz="3699" b="1" spc="-3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99" b="1" spc="-3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loại</a:t>
            </a:r>
            <a:r>
              <a:rPr lang="en-US" sz="3699" b="1" spc="-3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99" b="1" spc="-3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mô</a:t>
            </a:r>
            <a:r>
              <a:rPr lang="en-US" sz="3699" b="1" spc="-3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99" b="1" spc="-3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học</a:t>
            </a:r>
            <a:r>
              <a:rPr lang="en-US" sz="3699" b="1" spc="-3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99" b="1" spc="-3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có</a:t>
            </a:r>
            <a:r>
              <a:rPr lang="en-US" sz="3699" b="1" spc="-3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99" b="1" spc="-3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ảnh</a:t>
            </a:r>
            <a:r>
              <a:rPr lang="en-US" sz="3699" b="1" spc="-3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99" b="1" spc="-3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hưởng</a:t>
            </a:r>
            <a:r>
              <a:rPr lang="en-US" sz="3699" b="1" spc="-3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99" b="1" spc="-3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rõ</a:t>
            </a:r>
            <a:r>
              <a:rPr lang="en-US" sz="3699" b="1" spc="-3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99" b="1" spc="-3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rệt</a:t>
            </a:r>
            <a:r>
              <a:rPr lang="en-US" sz="3699" b="1" spc="-3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99" b="1" spc="-3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đến</a:t>
            </a:r>
            <a:r>
              <a:rPr lang="en-US" sz="3699" b="1" spc="-3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99" b="1" spc="-3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hiệu</a:t>
            </a:r>
            <a:r>
              <a:rPr lang="en-US" sz="3699" b="1" spc="-3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99" b="1" spc="-3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quả</a:t>
            </a:r>
            <a:r>
              <a:rPr lang="en-US" sz="3699" b="1" spc="-3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99" b="1" spc="-3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điều</a:t>
            </a:r>
            <a:r>
              <a:rPr lang="en-US" sz="3699" b="1" spc="-3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99" b="1" spc="-3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trị</a:t>
            </a:r>
            <a:r>
              <a:rPr lang="en-US" sz="3699" b="1" spc="-3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99" b="1" spc="-3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bằng</a:t>
            </a:r>
            <a:r>
              <a:rPr lang="en-US" sz="3699" b="1" spc="-3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99" b="1" spc="-3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phương</a:t>
            </a:r>
            <a:r>
              <a:rPr lang="en-US" sz="3699" b="1" spc="-3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99" b="1" spc="-3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pháp</a:t>
            </a:r>
            <a:r>
              <a:rPr lang="en-US" sz="3699" b="1" spc="-3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MWA, </a:t>
            </a:r>
            <a:r>
              <a:rPr lang="en-US" sz="3699" b="1" spc="-3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trong</a:t>
            </a:r>
            <a:r>
              <a:rPr lang="en-US" sz="3699" b="1" spc="-3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99" b="1" spc="-3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đó</a:t>
            </a:r>
            <a:r>
              <a:rPr lang="en-US" sz="3699" b="1" spc="-3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99" b="1" spc="-3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nhân</a:t>
            </a:r>
            <a:r>
              <a:rPr lang="en-US" sz="3699" b="1" spc="-3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99" b="1" spc="-3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giáp</a:t>
            </a:r>
            <a:r>
              <a:rPr lang="en-US" sz="3699" b="1" spc="-3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99" b="1" spc="-36" dirty="0" err="1">
                <a:solidFill>
                  <a:srgbClr val="FF0013"/>
                </a:solidFill>
                <a:latin typeface="Arial Bold"/>
                <a:ea typeface="Arial Bold"/>
                <a:cs typeface="Arial Bold"/>
                <a:sym typeface="Arial Bold"/>
              </a:rPr>
              <a:t>dạng</a:t>
            </a:r>
            <a:r>
              <a:rPr lang="en-US" sz="3699" b="1" spc="-36" dirty="0">
                <a:solidFill>
                  <a:srgbClr val="FF0013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99" b="1" spc="-36" dirty="0" err="1">
                <a:solidFill>
                  <a:srgbClr val="FF0013"/>
                </a:solidFill>
                <a:latin typeface="Arial Bold"/>
                <a:ea typeface="Arial Bold"/>
                <a:cs typeface="Arial Bold"/>
                <a:sym typeface="Arial Bold"/>
              </a:rPr>
              <a:t>nang</a:t>
            </a:r>
            <a:r>
              <a:rPr lang="en-US" sz="3699" b="1" spc="-36" dirty="0">
                <a:solidFill>
                  <a:srgbClr val="FF0013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99" b="1" spc="-3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cho</a:t>
            </a:r>
            <a:r>
              <a:rPr lang="en-US" sz="3699" b="1" spc="-3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99" b="1" spc="-3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thấy</a:t>
            </a:r>
            <a:r>
              <a:rPr lang="en-US" sz="3699" b="1" spc="-3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99" b="1" spc="-3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mức</a:t>
            </a:r>
            <a:r>
              <a:rPr lang="en-US" sz="3699" b="1" spc="-3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99" b="1" spc="-3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độ</a:t>
            </a:r>
            <a:r>
              <a:rPr lang="en-US" sz="3699" b="1" spc="-3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99" b="1" spc="-3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đáp</a:t>
            </a:r>
            <a:r>
              <a:rPr lang="en-US" sz="3699" b="1" spc="-3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99" b="1" spc="-3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ứng</a:t>
            </a:r>
            <a:r>
              <a:rPr lang="en-US" sz="3699" b="1" spc="-3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99" b="1" spc="-3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tốt</a:t>
            </a:r>
            <a:r>
              <a:rPr lang="en-US" sz="3699" b="1" spc="-3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99" b="1" spc="-3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nhất</a:t>
            </a:r>
            <a:r>
              <a:rPr lang="en-US" sz="3699" b="1" spc="-3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91C55E6-DCD2-C475-B662-F01E86E60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879179"/>
              </p:ext>
            </p:extLst>
          </p:nvPr>
        </p:nvGraphicFramePr>
        <p:xfrm>
          <a:off x="2664675" y="2461638"/>
          <a:ext cx="121920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35746768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4791874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4026600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797407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sz="30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 </a:t>
                      </a:r>
                      <a:r>
                        <a:rPr lang="en-US" sz="3000" b="1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sánh</a:t>
                      </a:r>
                      <a:r>
                        <a:rPr lang="en-US" sz="30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1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giữa</a:t>
                      </a:r>
                      <a:r>
                        <a:rPr lang="en-US" sz="30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1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0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1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endParaRPr lang="en-US" sz="3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sz="30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Chênh lệch trung bình (%)</a:t>
                      </a:r>
                      <a:endParaRPr lang="en-US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sz="30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sz="30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Khoảng tin cậy 95%</a:t>
                      </a:r>
                      <a:endParaRPr lang="en-US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4138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sz="3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Dạng nang vs Dạng đặc</a:t>
                      </a:r>
                      <a:endParaRPr lang="en-US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VN" sz="3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  <a:endParaRPr lang="en-VN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VN" sz="30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0,002</a:t>
                      </a:r>
                      <a:endParaRPr lang="en-VN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VN" sz="3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[3,3 ; 17,6]</a:t>
                      </a:r>
                      <a:endParaRPr lang="en-VN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2003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sz="3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Dạng nang vs Hỗn hợp</a:t>
                      </a:r>
                      <a:endParaRPr lang="en-US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VN" sz="3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</a:t>
                      </a:r>
                      <a:endParaRPr lang="en-VN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VN" sz="30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0,046</a:t>
                      </a:r>
                      <a:endParaRPr lang="en-VN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VN" sz="3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[0,1 ; 12,2]</a:t>
                      </a:r>
                      <a:endParaRPr lang="en-VN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1259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sz="3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Hỗn hợp vs Dạng đặc</a:t>
                      </a:r>
                      <a:endParaRPr lang="en-US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VN" sz="3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</a:t>
                      </a:r>
                      <a:endParaRPr lang="en-VN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VN" sz="3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0,281</a:t>
                      </a:r>
                      <a:endParaRPr lang="en-VN" sz="3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VN" sz="3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[-2,0 ; 10,6]</a:t>
                      </a:r>
                      <a:endParaRPr lang="en-VN" sz="3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15161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440" y="55205"/>
            <a:ext cx="13073281" cy="1775787"/>
          </a:xfrm>
          <a:custGeom>
            <a:avLst/>
            <a:gdLst/>
            <a:ahLst/>
            <a:cxnLst/>
            <a:rect l="l" t="t" r="r" b="b"/>
            <a:pathLst>
              <a:path w="13073281" h="1775787">
                <a:moveTo>
                  <a:pt x="0" y="0"/>
                </a:moveTo>
                <a:lnTo>
                  <a:pt x="13073281" y="0"/>
                </a:lnTo>
                <a:lnTo>
                  <a:pt x="13073281" y="1775788"/>
                </a:lnTo>
                <a:lnTo>
                  <a:pt x="0" y="17757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grpSp>
        <p:nvGrpSpPr>
          <p:cNvPr id="3" name="Group 3"/>
          <p:cNvGrpSpPr/>
          <p:nvPr/>
        </p:nvGrpSpPr>
        <p:grpSpPr>
          <a:xfrm>
            <a:off x="1028700" y="2550993"/>
            <a:ext cx="7390170" cy="6913318"/>
            <a:chOff x="0" y="0"/>
            <a:chExt cx="1968051" cy="184105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68051" cy="1841054"/>
            </a:xfrm>
            <a:custGeom>
              <a:avLst/>
              <a:gdLst/>
              <a:ahLst/>
              <a:cxnLst/>
              <a:rect l="l" t="t" r="r" b="b"/>
              <a:pathLst>
                <a:path w="1968051" h="1841054">
                  <a:moveTo>
                    <a:pt x="1968051" y="57618"/>
                  </a:moveTo>
                  <a:lnTo>
                    <a:pt x="1968051" y="1783436"/>
                  </a:lnTo>
                  <a:cubicBezTo>
                    <a:pt x="1968051" y="1815258"/>
                    <a:pt x="1942255" y="1841054"/>
                    <a:pt x="1910434" y="1841054"/>
                  </a:cubicBezTo>
                  <a:lnTo>
                    <a:pt x="57618" y="1841054"/>
                  </a:lnTo>
                  <a:cubicBezTo>
                    <a:pt x="25796" y="1841054"/>
                    <a:pt x="0" y="1815258"/>
                    <a:pt x="0" y="1783436"/>
                  </a:cubicBezTo>
                  <a:lnTo>
                    <a:pt x="0" y="57618"/>
                  </a:lnTo>
                  <a:cubicBezTo>
                    <a:pt x="0" y="25796"/>
                    <a:pt x="25796" y="0"/>
                    <a:pt x="57618" y="0"/>
                  </a:cubicBezTo>
                  <a:lnTo>
                    <a:pt x="1910434" y="0"/>
                  </a:lnTo>
                  <a:cubicBezTo>
                    <a:pt x="1942255" y="0"/>
                    <a:pt x="1968051" y="25796"/>
                    <a:pt x="1968051" y="57618"/>
                  </a:cubicBezTo>
                  <a:close/>
                </a:path>
              </a:pathLst>
            </a:custGeom>
            <a:solidFill>
              <a:srgbClr val="FFC38C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968051" cy="18696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8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62000" y="2781300"/>
            <a:ext cx="7109445" cy="5727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63"/>
              </a:lnSpc>
            </a:pPr>
            <a:r>
              <a:rPr lang="en-US" sz="4003" b="1" u="none" strike="noStrike" spc="-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ĐIỂM MẠNH</a:t>
            </a:r>
          </a:p>
          <a:p>
            <a:pPr marL="864257" lvl="1" indent="-432128" algn="just">
              <a:lnSpc>
                <a:spcPts val="4963"/>
              </a:lnSpc>
              <a:spcBef>
                <a:spcPct val="0"/>
              </a:spcBef>
              <a:buFont typeface="Arial"/>
              <a:buChar char="•"/>
            </a:pPr>
            <a:r>
              <a:rPr lang="en-US" sz="4003" b="1" u="none" strike="noStrike" spc="-4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Dữ</a:t>
            </a:r>
            <a:r>
              <a:rPr lang="en-US" sz="4003" b="1" u="none" strike="noStrike" spc="-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003" b="1" u="none" strike="noStrike" spc="-4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liệu</a:t>
            </a:r>
            <a:r>
              <a:rPr lang="en-US" sz="4003" b="1" u="none" strike="noStrike" spc="-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003" b="1" u="none" strike="noStrike" spc="-4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thực</a:t>
            </a:r>
            <a:r>
              <a:rPr lang="en-US" sz="4003" b="1" u="none" strike="noStrike" spc="-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003" b="1" u="none" strike="noStrike" spc="-4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tiễn</a:t>
            </a:r>
            <a:r>
              <a:rPr lang="en-US" sz="4003" b="1" u="none" strike="noStrike" spc="-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: </a:t>
            </a:r>
            <a:r>
              <a:rPr lang="en-US" sz="4003" u="none" strike="noStrike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Cung </a:t>
            </a:r>
            <a:r>
              <a:rPr lang="en-US" sz="4003" u="none" strike="noStrike" spc="-4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cấp</a:t>
            </a:r>
            <a:r>
              <a:rPr lang="en-US" sz="4003" u="none" strike="noStrike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3" u="none" strike="noStrike" spc="-4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4003" u="none" strike="noStrike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3" u="none" strike="noStrike" spc="-4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liệu</a:t>
            </a:r>
            <a:r>
              <a:rPr lang="en-US" sz="4003" u="none" strike="noStrike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3" u="none" strike="noStrike" spc="-4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đầu</a:t>
            </a:r>
            <a:r>
              <a:rPr lang="en-US" sz="4003" u="none" strike="noStrike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3" u="none" strike="noStrike" spc="-4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tiên</a:t>
            </a:r>
            <a:r>
              <a:rPr lang="en-US" sz="4003" u="none" strike="noStrike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3" u="none" strike="noStrike" spc="-4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về</a:t>
            </a:r>
            <a:r>
              <a:rPr lang="en-US" sz="4003" u="none" strike="noStrike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MWA </a:t>
            </a:r>
            <a:r>
              <a:rPr lang="en-US" sz="4003" u="none" strike="noStrike" spc="-4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tại</a:t>
            </a:r>
            <a:r>
              <a:rPr lang="en-US" sz="4003" u="none" strike="noStrike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BV Quân y 175.</a:t>
            </a:r>
          </a:p>
          <a:p>
            <a:pPr marL="864257" lvl="1" indent="-432128" algn="just">
              <a:lnSpc>
                <a:spcPts val="4963"/>
              </a:lnSpc>
              <a:spcBef>
                <a:spcPct val="0"/>
              </a:spcBef>
              <a:buFont typeface="Arial"/>
              <a:buChar char="•"/>
            </a:pPr>
            <a:r>
              <a:rPr lang="en-US" sz="4003" b="1" u="none" strike="noStrike" spc="-4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Đánh</a:t>
            </a:r>
            <a:r>
              <a:rPr lang="en-US" sz="4003" b="1" u="none" strike="noStrike" spc="-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003" b="1" u="none" strike="noStrike" spc="-4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giá</a:t>
            </a:r>
            <a:r>
              <a:rPr lang="en-US" sz="4003" b="1" u="none" strike="noStrike" spc="-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003" b="1" u="none" strike="noStrike" spc="-4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đa</a:t>
            </a:r>
            <a:r>
              <a:rPr lang="en-US" sz="4003" b="1" u="none" strike="noStrike" spc="-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003" b="1" u="none" strike="noStrike" spc="-4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chiều</a:t>
            </a:r>
            <a:r>
              <a:rPr lang="en-US" sz="4003" b="1" u="none" strike="noStrike" spc="-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: </a:t>
            </a:r>
            <a:r>
              <a:rPr lang="en-US" sz="4003" u="none" strike="noStrike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Thu </a:t>
            </a:r>
            <a:r>
              <a:rPr lang="en-US" sz="4003" u="none" strike="noStrike" spc="-4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thập</a:t>
            </a:r>
            <a:r>
              <a:rPr lang="en-US" sz="4003" u="none" strike="noStrike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3" u="none" strike="noStrike" spc="-4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đầy</a:t>
            </a:r>
            <a:r>
              <a:rPr lang="en-US" sz="4003" u="none" strike="noStrike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3" u="none" strike="noStrike" spc="-4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đủ</a:t>
            </a:r>
            <a:r>
              <a:rPr lang="en-US" sz="4003" u="none" strike="noStrike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3" u="none" strike="noStrike" spc="-4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cả</a:t>
            </a:r>
            <a:r>
              <a:rPr lang="en-US" sz="4003" u="none" strike="noStrike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3" u="none" strike="noStrike" spc="-4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chỉ</a:t>
            </a:r>
            <a:r>
              <a:rPr lang="en-US" sz="4003" u="none" strike="noStrike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3" u="none" strike="noStrike" spc="-4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4003" u="none" strike="noStrike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3" u="none" strike="noStrike" spc="-4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khách</a:t>
            </a:r>
            <a:r>
              <a:rPr lang="en-US" sz="4003" u="none" strike="noStrike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3" u="none" strike="noStrike" spc="-4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</a:t>
            </a:r>
            <a:r>
              <a:rPr lang="en-US" sz="4003" u="none" strike="noStrike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3" u="none" strike="noStrike" spc="-4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4003" u="none" strike="noStrike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3" u="none" strike="noStrike" spc="-4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chủ</a:t>
            </a:r>
            <a:r>
              <a:rPr lang="en-US" sz="4003" u="none" strike="noStrike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3" u="none" strike="noStrike" spc="-4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</a:t>
            </a:r>
            <a:r>
              <a:rPr lang="en-US" sz="4003" b="1" u="none" strike="noStrike" spc="-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  <a:p>
            <a:pPr marL="864257" lvl="1" indent="-432128" algn="just">
              <a:lnSpc>
                <a:spcPts val="4963"/>
              </a:lnSpc>
              <a:spcBef>
                <a:spcPct val="0"/>
              </a:spcBef>
              <a:buFont typeface="Arial"/>
              <a:buChar char="•"/>
            </a:pPr>
            <a:r>
              <a:rPr lang="en-US" sz="4003" b="1" u="none" strike="noStrike" spc="-4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Kỹ</a:t>
            </a:r>
            <a:r>
              <a:rPr lang="en-US" sz="4003" b="1" u="none" strike="noStrike" spc="-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003" b="1" u="none" strike="noStrike" spc="-4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thuật</a:t>
            </a:r>
            <a:r>
              <a:rPr lang="en-US" sz="4003" b="1" u="none" strike="noStrike" spc="-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003" b="1" u="none" strike="noStrike" spc="-4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chuẩn</a:t>
            </a:r>
            <a:r>
              <a:rPr lang="en-US" sz="4003" b="1" u="none" strike="noStrike" spc="-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003" b="1" u="none" strike="noStrike" spc="-4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hóa</a:t>
            </a:r>
            <a:r>
              <a:rPr lang="en-US" sz="4003" b="1" u="none" strike="noStrike" spc="-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&amp; an </a:t>
            </a:r>
            <a:r>
              <a:rPr lang="en-US" sz="4003" b="1" u="none" strike="noStrike" spc="-4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toàn</a:t>
            </a:r>
            <a:endParaRPr lang="en-US" sz="4003" b="1" u="none" strike="noStrike" spc="-4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9869130" y="2550993"/>
            <a:ext cx="7390170" cy="6913318"/>
            <a:chOff x="0" y="0"/>
            <a:chExt cx="1968051" cy="184105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68051" cy="1841054"/>
            </a:xfrm>
            <a:custGeom>
              <a:avLst/>
              <a:gdLst/>
              <a:ahLst/>
              <a:cxnLst/>
              <a:rect l="l" t="t" r="r" b="b"/>
              <a:pathLst>
                <a:path w="1968051" h="1841054">
                  <a:moveTo>
                    <a:pt x="1968051" y="57618"/>
                  </a:moveTo>
                  <a:lnTo>
                    <a:pt x="1968051" y="1783436"/>
                  </a:lnTo>
                  <a:cubicBezTo>
                    <a:pt x="1968051" y="1815258"/>
                    <a:pt x="1942255" y="1841054"/>
                    <a:pt x="1910434" y="1841054"/>
                  </a:cubicBezTo>
                  <a:lnTo>
                    <a:pt x="57618" y="1841054"/>
                  </a:lnTo>
                  <a:cubicBezTo>
                    <a:pt x="25796" y="1841054"/>
                    <a:pt x="0" y="1815258"/>
                    <a:pt x="0" y="1783436"/>
                  </a:cubicBezTo>
                  <a:lnTo>
                    <a:pt x="0" y="57618"/>
                  </a:lnTo>
                  <a:cubicBezTo>
                    <a:pt x="0" y="25796"/>
                    <a:pt x="25796" y="0"/>
                    <a:pt x="57618" y="0"/>
                  </a:cubicBezTo>
                  <a:lnTo>
                    <a:pt x="1910434" y="0"/>
                  </a:lnTo>
                  <a:cubicBezTo>
                    <a:pt x="1942255" y="0"/>
                    <a:pt x="1968051" y="25796"/>
                    <a:pt x="1968051" y="57618"/>
                  </a:cubicBezTo>
                  <a:close/>
                </a:path>
              </a:pathLst>
            </a:custGeom>
            <a:solidFill>
              <a:srgbClr val="D9D9D9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968051" cy="18696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8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590395" y="2638694"/>
            <a:ext cx="7554605" cy="6368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63"/>
              </a:lnSpc>
            </a:pPr>
            <a:r>
              <a:rPr lang="en-US" sz="4003" b="1" spc="-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HẠN CHẾ</a:t>
            </a:r>
          </a:p>
          <a:p>
            <a:pPr marL="864257" lvl="1" indent="-432128" algn="just">
              <a:lnSpc>
                <a:spcPts val="4963"/>
              </a:lnSpc>
              <a:buFont typeface="Arial"/>
              <a:buChar char="•"/>
            </a:pPr>
            <a:r>
              <a:rPr lang="en-US" sz="4003" b="1" spc="-4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Thiết</a:t>
            </a:r>
            <a:r>
              <a:rPr lang="en-US" sz="4003" b="1" spc="-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003" b="1" spc="-4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kế</a:t>
            </a:r>
            <a:r>
              <a:rPr lang="en-US" sz="4003" b="1" spc="-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003" b="1" spc="-4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nghiên</a:t>
            </a:r>
            <a:r>
              <a:rPr lang="en-US" sz="4003" b="1" spc="-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003" b="1" spc="-4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cứu</a:t>
            </a:r>
            <a:r>
              <a:rPr lang="en-US" sz="4003" b="1" spc="-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003" b="1" spc="-4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yếu</a:t>
            </a:r>
            <a:r>
              <a:rPr lang="en-US" sz="4003" b="1" spc="-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:</a:t>
            </a:r>
            <a:r>
              <a:rPr lang="en-US" sz="4003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3" spc="-4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Nghiên</a:t>
            </a:r>
            <a:r>
              <a:rPr lang="en-US" sz="4003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3" spc="-4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cứu</a:t>
            </a:r>
            <a:r>
              <a:rPr lang="en-US" sz="4003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3" spc="-4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hồi</a:t>
            </a:r>
            <a:r>
              <a:rPr lang="en-US" sz="4003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3" spc="-4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cứu</a:t>
            </a:r>
            <a:r>
              <a:rPr lang="en-US" sz="4003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3" spc="-4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mô</a:t>
            </a:r>
            <a:r>
              <a:rPr lang="en-US" sz="4003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3" spc="-4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tả</a:t>
            </a:r>
            <a:r>
              <a:rPr lang="en-US" sz="4003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4003" spc="-4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lang="en-US" sz="4003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3" spc="-4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4003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3" spc="-4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nhóm</a:t>
            </a:r>
            <a:r>
              <a:rPr lang="en-US" sz="4003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3" spc="-4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chứng</a:t>
            </a:r>
            <a:r>
              <a:rPr lang="en-US" sz="4003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864257" lvl="1" indent="-432128" algn="just">
              <a:lnSpc>
                <a:spcPts val="4963"/>
              </a:lnSpc>
              <a:buFont typeface="Arial"/>
              <a:buChar char="•"/>
            </a:pPr>
            <a:r>
              <a:rPr lang="en-US" sz="4003" b="1" spc="-4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Cỡ</a:t>
            </a:r>
            <a:r>
              <a:rPr lang="en-US" sz="4003" b="1" spc="-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003" b="1" spc="-4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mẫu</a:t>
            </a:r>
            <a:r>
              <a:rPr lang="en-US" sz="4003" b="1" spc="-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003" b="1" spc="-4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nhỏ</a:t>
            </a:r>
            <a:endParaRPr lang="en-US" sz="4003" b="1" spc="-4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64257" lvl="1" indent="-432128" algn="just">
              <a:lnSpc>
                <a:spcPts val="4963"/>
              </a:lnSpc>
              <a:buFont typeface="Arial"/>
              <a:buChar char="•"/>
            </a:pPr>
            <a:r>
              <a:rPr lang="en-US" sz="4003" b="1" spc="-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Công </a:t>
            </a:r>
            <a:r>
              <a:rPr lang="en-US" sz="4003" b="1" spc="-4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cụ</a:t>
            </a:r>
            <a:r>
              <a:rPr lang="en-US" sz="4003" b="1" spc="-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003" b="1" spc="-4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đánh</a:t>
            </a:r>
            <a:r>
              <a:rPr lang="en-US" sz="4003" b="1" spc="-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003" b="1" spc="-4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giá</a:t>
            </a:r>
            <a:r>
              <a:rPr lang="en-US" sz="4003" b="1" spc="-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003" b="1" spc="-4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chủ</a:t>
            </a:r>
            <a:r>
              <a:rPr lang="en-US" sz="4003" b="1" spc="-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003" b="1" spc="-4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quan</a:t>
            </a:r>
            <a:r>
              <a:rPr lang="en-US" sz="4003" b="1" spc="-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:</a:t>
            </a:r>
            <a:r>
              <a:rPr lang="en-US" sz="4003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Thang </a:t>
            </a:r>
            <a:r>
              <a:rPr lang="en-US" sz="4003" spc="-4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đo</a:t>
            </a:r>
            <a:r>
              <a:rPr lang="en-US" sz="4003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VAS (Visual Analog Scale) </a:t>
            </a:r>
            <a:r>
              <a:rPr lang="en-US" sz="4003" spc="-4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mang</a:t>
            </a:r>
            <a:r>
              <a:rPr lang="en-US" sz="4003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3" spc="-4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4003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3" spc="-4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chủ</a:t>
            </a:r>
            <a:r>
              <a:rPr lang="en-US" sz="4003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3" spc="-4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</a:t>
            </a:r>
            <a:endParaRPr lang="en-US" sz="4003" spc="-4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257" lvl="1" indent="-432128" algn="just">
              <a:lnSpc>
                <a:spcPts val="4963"/>
              </a:lnSpc>
              <a:buFont typeface="Arial"/>
              <a:buChar char="•"/>
            </a:pPr>
            <a:r>
              <a:rPr lang="en-US" sz="4003" b="1" spc="-4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Nghiên</a:t>
            </a:r>
            <a:r>
              <a:rPr lang="en-US" sz="4003" b="1" spc="-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003" b="1" spc="-4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cứu</a:t>
            </a:r>
            <a:r>
              <a:rPr lang="en-US" sz="4003" b="1" spc="-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003" b="1" spc="-4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đơn</a:t>
            </a:r>
            <a:r>
              <a:rPr lang="en-US" sz="4003" b="1" spc="-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003" b="1" spc="-4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trung</a:t>
            </a:r>
            <a:r>
              <a:rPr lang="en-US" sz="4003" b="1" spc="-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003" b="1" spc="-4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tâm</a:t>
            </a:r>
            <a:endParaRPr lang="en-US" sz="4003" b="1" spc="-4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90934" y="642426"/>
            <a:ext cx="13073281" cy="563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500" b="1" spc="-35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ĐIỂM MẠNH VÀ HẠN CHẾ CỦA NGHIÊN CỨU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4951" y="1028700"/>
            <a:ext cx="16230600" cy="6695122"/>
          </a:xfrm>
          <a:custGeom>
            <a:avLst/>
            <a:gdLst/>
            <a:ahLst/>
            <a:cxnLst/>
            <a:rect l="l" t="t" r="r" b="b"/>
            <a:pathLst>
              <a:path w="16230600" h="6695122">
                <a:moveTo>
                  <a:pt x="0" y="0"/>
                </a:moveTo>
                <a:lnTo>
                  <a:pt x="16230600" y="0"/>
                </a:lnTo>
                <a:lnTo>
                  <a:pt x="16230600" y="6695122"/>
                </a:lnTo>
                <a:lnTo>
                  <a:pt x="0" y="66951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78842" y="1487863"/>
            <a:ext cx="8662330" cy="7936860"/>
          </a:xfrm>
          <a:custGeom>
            <a:avLst/>
            <a:gdLst/>
            <a:ahLst/>
            <a:cxnLst/>
            <a:rect l="l" t="t" r="r" b="b"/>
            <a:pathLst>
              <a:path w="8662330" h="7936860">
                <a:moveTo>
                  <a:pt x="0" y="0"/>
                </a:moveTo>
                <a:lnTo>
                  <a:pt x="8662330" y="0"/>
                </a:lnTo>
                <a:lnTo>
                  <a:pt x="8662330" y="7936860"/>
                </a:lnTo>
                <a:lnTo>
                  <a:pt x="0" y="79368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>
            <a:off x="0" y="4127706"/>
            <a:ext cx="4937315" cy="2657173"/>
          </a:xfrm>
          <a:custGeom>
            <a:avLst/>
            <a:gdLst/>
            <a:ahLst/>
            <a:cxnLst/>
            <a:rect l="l" t="t" r="r" b="b"/>
            <a:pathLst>
              <a:path w="4937315" h="2657173">
                <a:moveTo>
                  <a:pt x="0" y="0"/>
                </a:moveTo>
                <a:lnTo>
                  <a:pt x="4937315" y="0"/>
                </a:lnTo>
                <a:lnTo>
                  <a:pt x="4937315" y="2657173"/>
                </a:lnTo>
                <a:lnTo>
                  <a:pt x="0" y="26571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TextBox 4"/>
          <p:cNvSpPr txBox="1"/>
          <p:nvPr/>
        </p:nvSpPr>
        <p:spPr>
          <a:xfrm>
            <a:off x="5747811" y="2046066"/>
            <a:ext cx="7661475" cy="60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2"/>
              </a:lnSpc>
              <a:spcBef>
                <a:spcPct val="0"/>
              </a:spcBef>
            </a:pPr>
            <a:r>
              <a:rPr lang="en-US" sz="3800" b="1" spc="-3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           ĐẶT VẤN ĐỀ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679270" y="4158555"/>
            <a:ext cx="7661475" cy="60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2"/>
              </a:lnSpc>
              <a:spcBef>
                <a:spcPct val="0"/>
              </a:spcBef>
            </a:pPr>
            <a:r>
              <a:rPr lang="en-US" sz="3800" b="1" spc="-3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II          MỤC TIÊU NGHIÊN CỨU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679270" y="6095376"/>
            <a:ext cx="7661475" cy="60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2"/>
              </a:lnSpc>
              <a:spcBef>
                <a:spcPct val="0"/>
              </a:spcBef>
            </a:pPr>
            <a:r>
              <a:rPr lang="en-US" sz="3800" b="1" spc="-3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III         THIẾT KẾ NGHIÊN CỨU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679270" y="8209672"/>
            <a:ext cx="7661475" cy="60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2"/>
              </a:lnSpc>
              <a:spcBef>
                <a:spcPct val="0"/>
              </a:spcBef>
            </a:pPr>
            <a:r>
              <a:rPr lang="en-US" sz="3800" b="1" spc="-3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IV        KẾT QUẢ VÀ BÀN LUẬN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5086469"/>
            <a:ext cx="4937315" cy="701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5"/>
              </a:lnSpc>
              <a:spcBef>
                <a:spcPct val="0"/>
              </a:spcBef>
            </a:pPr>
            <a:r>
              <a:rPr lang="en-US" sz="4399" b="1" spc="-43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NỘI DUNG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200" y="1409313"/>
            <a:ext cx="10127281" cy="75085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465" y="1388682"/>
            <a:ext cx="9892602" cy="751971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0" y="8782050"/>
            <a:ext cx="17595768" cy="139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b="1" spc="-11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Kết luận:</a:t>
            </a:r>
            <a:r>
              <a:rPr lang="en-US" sz="3000" spc="-1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tỷ lệ mắc nhân giáp ở người Việt Nam đi khám sức khỏe tổng quát là rất cao (48,4%).</a:t>
            </a:r>
          </a:p>
          <a:p>
            <a:pPr algn="ctr">
              <a:lnSpc>
                <a:spcPts val="3600"/>
              </a:lnSpc>
            </a:pPr>
            <a:r>
              <a:rPr lang="en-US" sz="3000" spc="-1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Phụ nữ có tỷ lệ mắc nhân tuyến giáp cao hơn đáng kể so với nam giới (55,2% so với 42,9%, p&lt;0,001)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spc="-1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(Trần Nam Quang và nnk.,2023).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765624" y="6138713"/>
            <a:ext cx="1656804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spc="-11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42,9%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486865" y="6138713"/>
            <a:ext cx="1656804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spc="-11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55,2%</a:t>
            </a:r>
          </a:p>
        </p:txBody>
      </p:sp>
      <p:sp>
        <p:nvSpPr>
          <p:cNvPr id="7" name="Freeform 7"/>
          <p:cNvSpPr/>
          <p:nvPr/>
        </p:nvSpPr>
        <p:spPr>
          <a:xfrm>
            <a:off x="129440" y="55205"/>
            <a:ext cx="13073281" cy="1775787"/>
          </a:xfrm>
          <a:custGeom>
            <a:avLst/>
            <a:gdLst/>
            <a:ahLst/>
            <a:cxnLst/>
            <a:rect l="l" t="t" r="r" b="b"/>
            <a:pathLst>
              <a:path w="13073281" h="1775787">
                <a:moveTo>
                  <a:pt x="0" y="0"/>
                </a:moveTo>
                <a:lnTo>
                  <a:pt x="13073281" y="0"/>
                </a:lnTo>
                <a:lnTo>
                  <a:pt x="13073281" y="1775788"/>
                </a:lnTo>
                <a:lnTo>
                  <a:pt x="0" y="17757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8" name="TextBox 8"/>
          <p:cNvSpPr txBox="1"/>
          <p:nvPr/>
        </p:nvSpPr>
        <p:spPr>
          <a:xfrm>
            <a:off x="2311705" y="619376"/>
            <a:ext cx="8207868" cy="60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12"/>
              </a:lnSpc>
              <a:spcBef>
                <a:spcPct val="0"/>
              </a:spcBef>
            </a:pPr>
            <a:r>
              <a:rPr lang="en-US" sz="3800" b="1" spc="-38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DỊCH TỄ HỌC BỆNH LÝ NHÂN GIÁP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94933" y="3515911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grpSp>
        <p:nvGrpSpPr>
          <p:cNvPr id="3" name="Group 3"/>
          <p:cNvGrpSpPr/>
          <p:nvPr/>
        </p:nvGrpSpPr>
        <p:grpSpPr>
          <a:xfrm>
            <a:off x="1028700" y="4274876"/>
            <a:ext cx="4084636" cy="3160066"/>
            <a:chOff x="0" y="0"/>
            <a:chExt cx="1075789" cy="83228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75789" cy="832281"/>
            </a:xfrm>
            <a:custGeom>
              <a:avLst/>
              <a:gdLst/>
              <a:ahLst/>
              <a:cxnLst/>
              <a:rect l="l" t="t" r="r" b="b"/>
              <a:pathLst>
                <a:path w="1075789" h="832281">
                  <a:moveTo>
                    <a:pt x="0" y="0"/>
                  </a:moveTo>
                  <a:lnTo>
                    <a:pt x="1075789" y="0"/>
                  </a:lnTo>
                  <a:lnTo>
                    <a:pt x="1075789" y="832281"/>
                  </a:lnTo>
                  <a:lnTo>
                    <a:pt x="0" y="832281"/>
                  </a:lnTo>
                  <a:close/>
                </a:path>
              </a:pathLst>
            </a:custGeom>
            <a:solidFill>
              <a:srgbClr val="ED553B"/>
            </a:solidFill>
          </p:spPr>
          <p:txBody>
            <a:bodyPr/>
            <a:lstStyle/>
            <a:p>
              <a:endParaRPr lang="en-V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075789" cy="860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8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5113336" y="5506533"/>
            <a:ext cx="781597" cy="491429"/>
          </a:xfrm>
          <a:custGeom>
            <a:avLst/>
            <a:gdLst/>
            <a:ahLst/>
            <a:cxnLst/>
            <a:rect l="l" t="t" r="r" b="b"/>
            <a:pathLst>
              <a:path w="781597" h="491429">
                <a:moveTo>
                  <a:pt x="0" y="0"/>
                </a:moveTo>
                <a:lnTo>
                  <a:pt x="781597" y="0"/>
                </a:lnTo>
                <a:lnTo>
                  <a:pt x="781597" y="491429"/>
                </a:lnTo>
                <a:lnTo>
                  <a:pt x="0" y="491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7" name="Freeform 7"/>
          <p:cNvSpPr/>
          <p:nvPr/>
        </p:nvSpPr>
        <p:spPr>
          <a:xfrm>
            <a:off x="10568886" y="3071993"/>
            <a:ext cx="7497217" cy="5360510"/>
          </a:xfrm>
          <a:custGeom>
            <a:avLst/>
            <a:gdLst/>
            <a:ahLst/>
            <a:cxnLst/>
            <a:rect l="l" t="t" r="r" b="b"/>
            <a:pathLst>
              <a:path w="7497217" h="5360510">
                <a:moveTo>
                  <a:pt x="0" y="0"/>
                </a:moveTo>
                <a:lnTo>
                  <a:pt x="7497217" y="0"/>
                </a:lnTo>
                <a:lnTo>
                  <a:pt x="7497217" y="5360510"/>
                </a:lnTo>
                <a:lnTo>
                  <a:pt x="0" y="53605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8" name="TextBox 8"/>
          <p:cNvSpPr txBox="1"/>
          <p:nvPr/>
        </p:nvSpPr>
        <p:spPr>
          <a:xfrm>
            <a:off x="5894933" y="5382424"/>
            <a:ext cx="4114800" cy="60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2"/>
              </a:lnSpc>
              <a:spcBef>
                <a:spcPct val="0"/>
              </a:spcBef>
            </a:pPr>
            <a:r>
              <a:rPr lang="en-US" sz="3800" b="1" spc="-38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NHÂN GIÁP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10009733" y="5506533"/>
            <a:ext cx="781597" cy="491429"/>
          </a:xfrm>
          <a:custGeom>
            <a:avLst/>
            <a:gdLst/>
            <a:ahLst/>
            <a:cxnLst/>
            <a:rect l="l" t="t" r="r" b="b"/>
            <a:pathLst>
              <a:path w="781597" h="491429">
                <a:moveTo>
                  <a:pt x="781597" y="0"/>
                </a:moveTo>
                <a:lnTo>
                  <a:pt x="0" y="0"/>
                </a:lnTo>
                <a:lnTo>
                  <a:pt x="0" y="491429"/>
                </a:lnTo>
                <a:lnTo>
                  <a:pt x="781597" y="491429"/>
                </a:lnTo>
                <a:lnTo>
                  <a:pt x="78159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0" name="TextBox 10"/>
          <p:cNvSpPr txBox="1"/>
          <p:nvPr/>
        </p:nvSpPr>
        <p:spPr>
          <a:xfrm>
            <a:off x="1028700" y="5468433"/>
            <a:ext cx="4084636" cy="60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1"/>
              </a:lnSpc>
              <a:spcBef>
                <a:spcPct val="0"/>
              </a:spcBef>
            </a:pPr>
            <a:r>
              <a:rPr lang="en-US" sz="3799" b="1" spc="-37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PHẪU THUẬT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902211" y="5254961"/>
            <a:ext cx="2648588" cy="11998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12"/>
              </a:lnSpc>
            </a:pPr>
            <a:r>
              <a:rPr lang="en-US" sz="3800" b="1" spc="-3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XÂM LẤN </a:t>
            </a:r>
          </a:p>
          <a:p>
            <a:pPr algn="ctr">
              <a:lnSpc>
                <a:spcPts val="4712"/>
              </a:lnSpc>
              <a:spcBef>
                <a:spcPct val="0"/>
              </a:spcBef>
            </a:pPr>
            <a:r>
              <a:rPr lang="en-US" sz="3800" b="1" spc="-3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TỐI THIỂU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523433" y="3192188"/>
            <a:ext cx="2349542" cy="562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12"/>
              </a:lnSpc>
              <a:spcBef>
                <a:spcPct val="0"/>
              </a:spcBef>
            </a:pPr>
            <a:r>
              <a:rPr lang="en-US" sz="3800" b="1" spc="-3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Tiêm</a:t>
            </a:r>
            <a:r>
              <a:rPr lang="en-US" sz="3800" b="1" spc="-3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spc="-3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cồn</a:t>
            </a:r>
            <a:endParaRPr lang="en-US" sz="3800" b="1" spc="-38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540995" y="4696884"/>
            <a:ext cx="2331980" cy="60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2"/>
              </a:lnSpc>
              <a:spcBef>
                <a:spcPct val="0"/>
              </a:spcBef>
            </a:pPr>
            <a:r>
              <a:rPr lang="en-US" sz="3800" b="1" spc="-3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Đốt Laser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393064" y="6201580"/>
            <a:ext cx="2331980" cy="60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2"/>
              </a:lnSpc>
              <a:spcBef>
                <a:spcPct val="0"/>
              </a:spcBef>
            </a:pPr>
            <a:r>
              <a:rPr lang="en-US" sz="3800" b="1" spc="-3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RFA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393064" y="7592611"/>
            <a:ext cx="2331980" cy="60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2"/>
              </a:lnSpc>
              <a:spcBef>
                <a:spcPct val="0"/>
              </a:spcBef>
            </a:pPr>
            <a:r>
              <a:rPr lang="en-US" sz="3800" b="1" spc="-3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MWA</a:t>
            </a:r>
          </a:p>
        </p:txBody>
      </p:sp>
      <p:sp>
        <p:nvSpPr>
          <p:cNvPr id="16" name="Freeform 16"/>
          <p:cNvSpPr/>
          <p:nvPr/>
        </p:nvSpPr>
        <p:spPr>
          <a:xfrm>
            <a:off x="129440" y="55205"/>
            <a:ext cx="13073281" cy="1775787"/>
          </a:xfrm>
          <a:custGeom>
            <a:avLst/>
            <a:gdLst/>
            <a:ahLst/>
            <a:cxnLst/>
            <a:rect l="l" t="t" r="r" b="b"/>
            <a:pathLst>
              <a:path w="13073281" h="1775787">
                <a:moveTo>
                  <a:pt x="0" y="0"/>
                </a:moveTo>
                <a:lnTo>
                  <a:pt x="13073281" y="0"/>
                </a:lnTo>
                <a:lnTo>
                  <a:pt x="13073281" y="1775788"/>
                </a:lnTo>
                <a:lnTo>
                  <a:pt x="0" y="17757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7" name="TextBox 17"/>
          <p:cNvSpPr txBox="1"/>
          <p:nvPr/>
        </p:nvSpPr>
        <p:spPr>
          <a:xfrm>
            <a:off x="1978860" y="651951"/>
            <a:ext cx="10519294" cy="498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44"/>
              </a:lnSpc>
              <a:spcBef>
                <a:spcPct val="0"/>
              </a:spcBef>
            </a:pPr>
            <a:r>
              <a:rPr lang="en-US" sz="3100" b="1" spc="-3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CÁC PHƯƠNG PHÁP ĐIỀU TRỊ NHÂN GIÁP LÀNH TÍNH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22868" y="3252723"/>
            <a:ext cx="6436432" cy="3804870"/>
          </a:xfrm>
          <a:custGeom>
            <a:avLst/>
            <a:gdLst/>
            <a:ahLst/>
            <a:cxnLst/>
            <a:rect l="l" t="t" r="r" b="b"/>
            <a:pathLst>
              <a:path w="6436432" h="3804870">
                <a:moveTo>
                  <a:pt x="0" y="0"/>
                </a:moveTo>
                <a:lnTo>
                  <a:pt x="6436432" y="0"/>
                </a:lnTo>
                <a:lnTo>
                  <a:pt x="6436432" y="3804870"/>
                </a:lnTo>
                <a:lnTo>
                  <a:pt x="0" y="38048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grpSp>
        <p:nvGrpSpPr>
          <p:cNvPr id="3" name="Group 3"/>
          <p:cNvGrpSpPr/>
          <p:nvPr/>
        </p:nvGrpSpPr>
        <p:grpSpPr>
          <a:xfrm>
            <a:off x="14082729" y="8267903"/>
            <a:ext cx="272471" cy="402801"/>
            <a:chOff x="0" y="0"/>
            <a:chExt cx="549811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811" cy="812800"/>
            </a:xfrm>
            <a:custGeom>
              <a:avLst/>
              <a:gdLst/>
              <a:ahLst/>
              <a:cxnLst/>
              <a:rect l="l" t="t" r="r" b="b"/>
              <a:pathLst>
                <a:path w="549811" h="812800">
                  <a:moveTo>
                    <a:pt x="274906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46611" y="0"/>
                  </a:lnTo>
                  <a:lnTo>
                    <a:pt x="346611" y="406400"/>
                  </a:lnTo>
                  <a:lnTo>
                    <a:pt x="549811" y="406400"/>
                  </a:lnTo>
                  <a:lnTo>
                    <a:pt x="274906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V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03200" y="-28575"/>
              <a:ext cx="143411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8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56444" y="2452877"/>
            <a:ext cx="16078051" cy="60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2"/>
              </a:lnSpc>
              <a:spcBef>
                <a:spcPct val="0"/>
              </a:spcBef>
            </a:pPr>
            <a:r>
              <a:rPr lang="en-US" sz="3800" b="1" spc="-3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Nguồn năng lượng: Sóng điện từ ở tần số vi sóng từ 900 đến 2450 MHz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539314" y="7787843"/>
            <a:ext cx="5719986" cy="443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0"/>
              </a:lnSpc>
              <a:spcBef>
                <a:spcPct val="0"/>
              </a:spcBef>
            </a:pPr>
            <a:r>
              <a:rPr lang="en-US" sz="3000" b="1" spc="-3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Tần</a:t>
            </a:r>
            <a:r>
              <a:rPr lang="en-US" sz="30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000" b="1" spc="-3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số</a:t>
            </a:r>
            <a:r>
              <a:rPr lang="en-US" sz="30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920 MHz ~ 2 </a:t>
            </a:r>
            <a:r>
              <a:rPr lang="en-US" sz="3000" b="1" spc="-3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tỷ</a:t>
            </a:r>
            <a:r>
              <a:rPr lang="en-US" sz="30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000" b="1" spc="-3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lần</a:t>
            </a:r>
            <a:r>
              <a:rPr lang="en-US" sz="30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/</a:t>
            </a:r>
            <a:r>
              <a:rPr lang="en-US" sz="3000" b="1" spc="-3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giây</a:t>
            </a:r>
            <a:endParaRPr lang="en-US" sz="3000" b="1" spc="-3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779734" y="8882159"/>
            <a:ext cx="6949529" cy="946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0"/>
              </a:lnSpc>
              <a:spcBef>
                <a:spcPct val="0"/>
              </a:spcBef>
            </a:pPr>
            <a:r>
              <a:rPr lang="en-US" sz="3000" b="1" spc="-3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Phân</a:t>
            </a:r>
            <a:r>
              <a:rPr lang="en-US" sz="30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000" b="1" spc="-3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tử</a:t>
            </a:r>
            <a:r>
              <a:rPr lang="en-US" sz="30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H2O </a:t>
            </a:r>
            <a:r>
              <a:rPr lang="en-US" sz="3000" b="1" spc="-3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xoay</a:t>
            </a:r>
            <a:r>
              <a:rPr lang="en-US" sz="30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000" b="1" spc="-3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và</a:t>
            </a:r>
            <a:r>
              <a:rPr lang="en-US" sz="30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dao </a:t>
            </a:r>
            <a:r>
              <a:rPr lang="en-US" sz="3000" b="1" spc="-3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động</a:t>
            </a:r>
            <a:r>
              <a:rPr lang="en-US" sz="30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2-5 </a:t>
            </a:r>
            <a:r>
              <a:rPr lang="en-US" sz="3000" b="1" spc="-3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tỷ</a:t>
            </a:r>
            <a:r>
              <a:rPr lang="en-US" sz="30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000" b="1" spc="-3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lần</a:t>
            </a:r>
            <a:r>
              <a:rPr lang="en-US" sz="30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/</a:t>
            </a:r>
            <a:r>
              <a:rPr lang="en-US" sz="3000" b="1" spc="-3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giây</a:t>
            </a:r>
            <a:r>
              <a:rPr lang="en-US" sz="30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329874" y="7219518"/>
            <a:ext cx="7577125" cy="418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71"/>
              </a:lnSpc>
              <a:spcBef>
                <a:spcPct val="0"/>
              </a:spcBef>
            </a:pPr>
            <a:r>
              <a:rPr lang="en-US" sz="2799" b="1" spc="-27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Tác</a:t>
            </a:r>
            <a:r>
              <a:rPr lang="en-US" sz="2799" b="1" spc="-27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99" b="1" spc="-27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động</a:t>
            </a:r>
            <a:r>
              <a:rPr lang="en-US" sz="2799" b="1" spc="-27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99" b="1" spc="-27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của</a:t>
            </a:r>
            <a:r>
              <a:rPr lang="en-US" sz="2799" b="1" spc="-27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99" b="1" spc="-27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sóng</a:t>
            </a:r>
            <a:r>
              <a:rPr lang="en-US" sz="2799" b="1" spc="-27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99" b="1" spc="-27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điện</a:t>
            </a:r>
            <a:r>
              <a:rPr lang="en-US" sz="2799" b="1" spc="-27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99" b="1" spc="-27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từ</a:t>
            </a:r>
            <a:r>
              <a:rPr lang="en-US" sz="2799" b="1" spc="-27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99" b="1" spc="-27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lên</a:t>
            </a:r>
            <a:r>
              <a:rPr lang="en-US" sz="2799" b="1" spc="-27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99" b="1" spc="-27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phân</a:t>
            </a:r>
            <a:r>
              <a:rPr lang="en-US" sz="2799" b="1" spc="-27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99" b="1" spc="-27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tử</a:t>
            </a:r>
            <a:r>
              <a:rPr lang="en-US" sz="2799" b="1" spc="-27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99" b="1" spc="-27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nước</a:t>
            </a:r>
            <a:endParaRPr lang="en-US" sz="2799" b="1" spc="-27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28700" y="3252723"/>
            <a:ext cx="7285285" cy="3815668"/>
          </a:xfrm>
          <a:custGeom>
            <a:avLst/>
            <a:gdLst/>
            <a:ahLst/>
            <a:cxnLst/>
            <a:rect l="l" t="t" r="r" b="b"/>
            <a:pathLst>
              <a:path w="7285285" h="3815668">
                <a:moveTo>
                  <a:pt x="0" y="0"/>
                </a:moveTo>
                <a:lnTo>
                  <a:pt x="7285285" y="0"/>
                </a:lnTo>
                <a:lnTo>
                  <a:pt x="7285285" y="3815668"/>
                </a:lnTo>
                <a:lnTo>
                  <a:pt x="0" y="38156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1" name="TextBox 11"/>
          <p:cNvSpPr txBox="1"/>
          <p:nvPr/>
        </p:nvSpPr>
        <p:spPr>
          <a:xfrm>
            <a:off x="3103268" y="7219518"/>
            <a:ext cx="2992732" cy="418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72"/>
              </a:lnSpc>
              <a:spcBef>
                <a:spcPct val="0"/>
              </a:spcBef>
            </a:pPr>
            <a:r>
              <a:rPr lang="en-US" sz="2800" b="1" spc="-2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Hệ</a:t>
            </a:r>
            <a:r>
              <a:rPr lang="en-US" sz="2800" b="1" spc="-2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800" b="1" spc="-2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thống</a:t>
            </a:r>
            <a:r>
              <a:rPr lang="en-US" sz="2800" b="1" spc="-2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MWA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79654" y="8175404"/>
            <a:ext cx="3368746" cy="1413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20"/>
              </a:lnSpc>
            </a:pPr>
            <a:r>
              <a:rPr lang="en-US" sz="3000" b="1" spc="-3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</a:t>
            </a:r>
            <a:r>
              <a:rPr lang="en-US" sz="30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. </a:t>
            </a:r>
            <a:r>
              <a:rPr lang="en-US" sz="3000" b="1" spc="-3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Máy</a:t>
            </a:r>
            <a:r>
              <a:rPr lang="en-US" sz="30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000" b="1" spc="-3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phát</a:t>
            </a:r>
            <a:endParaRPr lang="en-US" sz="3000" b="1" spc="-3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3720"/>
              </a:lnSpc>
            </a:pPr>
            <a:r>
              <a:rPr lang="en-US" sz="30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ii. </a:t>
            </a:r>
            <a:r>
              <a:rPr lang="en-US" sz="3000" b="1" spc="-3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Cáp</a:t>
            </a:r>
            <a:r>
              <a:rPr lang="en-US" sz="30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000" b="1" spc="-3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đồng</a:t>
            </a:r>
            <a:r>
              <a:rPr lang="en-US" sz="30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000" b="1" spc="-3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trục</a:t>
            </a:r>
            <a:endParaRPr lang="en-US" sz="3000" b="1" spc="-3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3720"/>
              </a:lnSpc>
            </a:pPr>
            <a:r>
              <a:rPr lang="en-US" sz="3000" b="1" spc="-3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iii. Kim </a:t>
            </a:r>
            <a:r>
              <a:rPr lang="en-US" sz="3000" b="1" spc="-3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đốt</a:t>
            </a:r>
            <a:endParaRPr lang="en-US" sz="3000" b="1" spc="-3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29440" y="55205"/>
            <a:ext cx="13073281" cy="1775787"/>
          </a:xfrm>
          <a:custGeom>
            <a:avLst/>
            <a:gdLst/>
            <a:ahLst/>
            <a:cxnLst/>
            <a:rect l="l" t="t" r="r" b="b"/>
            <a:pathLst>
              <a:path w="13073281" h="1775787">
                <a:moveTo>
                  <a:pt x="0" y="0"/>
                </a:moveTo>
                <a:lnTo>
                  <a:pt x="13073281" y="0"/>
                </a:lnTo>
                <a:lnTo>
                  <a:pt x="13073281" y="1775788"/>
                </a:lnTo>
                <a:lnTo>
                  <a:pt x="0" y="17757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4" name="TextBox 14"/>
          <p:cNvSpPr txBox="1"/>
          <p:nvPr/>
        </p:nvSpPr>
        <p:spPr>
          <a:xfrm>
            <a:off x="1978860" y="642426"/>
            <a:ext cx="8207868" cy="563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40"/>
              </a:lnSpc>
              <a:spcBef>
                <a:spcPct val="0"/>
              </a:spcBef>
            </a:pPr>
            <a:r>
              <a:rPr lang="en-US" sz="3500" b="1" spc="-35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NGUYÊN LÝ HOẠT ĐỘNG CỦA MWA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219" y="2627777"/>
            <a:ext cx="8176981" cy="3218655"/>
          </a:xfrm>
          <a:custGeom>
            <a:avLst/>
            <a:gdLst/>
            <a:ahLst/>
            <a:cxnLst/>
            <a:rect l="l" t="t" r="r" b="b"/>
            <a:pathLst>
              <a:path w="8176981" h="3218655">
                <a:moveTo>
                  <a:pt x="0" y="0"/>
                </a:moveTo>
                <a:lnTo>
                  <a:pt x="8176981" y="0"/>
                </a:lnTo>
                <a:lnTo>
                  <a:pt x="8176981" y="3218655"/>
                </a:lnTo>
                <a:lnTo>
                  <a:pt x="0" y="32186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104"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TextBox 4"/>
          <p:cNvSpPr txBox="1"/>
          <p:nvPr/>
        </p:nvSpPr>
        <p:spPr>
          <a:xfrm>
            <a:off x="0" y="6472244"/>
            <a:ext cx="8839200" cy="2836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99"/>
              </a:lnSpc>
            </a:pPr>
            <a:r>
              <a:rPr lang="en-US" sz="3799" b="1" spc="-37" dirty="0">
                <a:solidFill>
                  <a:srgbClr val="E6195F"/>
                </a:solidFill>
                <a:latin typeface="Arial Bold"/>
                <a:ea typeface="Arial Bold"/>
                <a:cs typeface="Arial Bold"/>
                <a:sym typeface="Arial Bold"/>
              </a:rPr>
              <a:t>ĐẶC TÍNH</a:t>
            </a:r>
          </a:p>
          <a:p>
            <a:pPr marL="820419" lvl="1" indent="-410209" algn="l">
              <a:lnSpc>
                <a:spcPts val="5699"/>
              </a:lnSpc>
              <a:buFont typeface="Arial"/>
              <a:buChar char="•"/>
            </a:pPr>
            <a:r>
              <a:rPr lang="en-US" sz="3799" b="1" spc="-37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Ít</a:t>
            </a:r>
            <a:r>
              <a:rPr lang="en-US" sz="3799" b="1" spc="-37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799" b="1" spc="-37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phụ</a:t>
            </a:r>
            <a:r>
              <a:rPr lang="en-US" sz="3799" b="1" spc="-37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799" b="1" spc="-37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thuộc</a:t>
            </a:r>
            <a:r>
              <a:rPr lang="en-US" sz="3799" b="1" spc="-37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799" b="1" spc="-37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tính</a:t>
            </a:r>
            <a:r>
              <a:rPr lang="en-US" sz="3799" b="1" spc="-37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799" b="1" spc="-37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dẫn</a:t>
            </a:r>
            <a:r>
              <a:rPr lang="en-US" sz="3799" b="1" spc="-37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799" b="1" spc="-37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điện</a:t>
            </a:r>
            <a:r>
              <a:rPr lang="en-US" sz="3799" b="1" spc="-37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799" b="1" spc="-37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của</a:t>
            </a:r>
            <a:r>
              <a:rPr lang="en-US" sz="3799" b="1" spc="-37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799" b="1" spc="-37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mô</a:t>
            </a:r>
            <a:endParaRPr lang="en-US" sz="3799" b="1" spc="-37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20419" lvl="1" indent="-410209" algn="l">
              <a:lnSpc>
                <a:spcPts val="5699"/>
              </a:lnSpc>
              <a:buFont typeface="Arial"/>
              <a:buChar char="•"/>
            </a:pPr>
            <a:r>
              <a:rPr lang="en-US" sz="3799" b="1" spc="-37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Làm</a:t>
            </a:r>
            <a:r>
              <a:rPr lang="en-US" sz="3799" b="1" spc="-37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799" b="1" spc="-37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nóng</a:t>
            </a:r>
            <a:r>
              <a:rPr lang="en-US" sz="3799" b="1" spc="-37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799" b="1" spc="-37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nhanh</a:t>
            </a:r>
            <a:endParaRPr lang="en-US" sz="3799" b="1" spc="-37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20419" lvl="1" indent="-410209" algn="l">
              <a:lnSpc>
                <a:spcPts val="5699"/>
              </a:lnSpc>
              <a:buFont typeface="Arial"/>
              <a:buChar char="•"/>
            </a:pPr>
            <a:r>
              <a:rPr lang="en-US" sz="3799" b="1" spc="-37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Xu </a:t>
            </a:r>
            <a:r>
              <a:rPr lang="en-US" sz="3799" b="1" spc="-37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hướng</a:t>
            </a:r>
            <a:r>
              <a:rPr lang="en-US" sz="3799" b="1" spc="-37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799" b="1" spc="-37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tạo</a:t>
            </a:r>
            <a:r>
              <a:rPr lang="en-US" sz="3799" b="1" spc="-37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799" b="1" spc="-37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vùng</a:t>
            </a:r>
            <a:r>
              <a:rPr lang="en-US" sz="3799" b="1" spc="-37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799" b="1" spc="-37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đốt</a:t>
            </a:r>
            <a:r>
              <a:rPr lang="en-US" sz="3799" b="1" spc="-37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799" b="1" spc="-37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hình</a:t>
            </a:r>
            <a:r>
              <a:rPr lang="en-US" sz="3799" b="1" spc="-37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799" b="1" spc="-37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cầu</a:t>
            </a:r>
            <a:endParaRPr lang="en-US" sz="3799" b="1" spc="-37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1" y="6462719"/>
            <a:ext cx="9372600" cy="3608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sz="3800" b="1" spc="-38" dirty="0">
                <a:solidFill>
                  <a:srgbClr val="E6195F"/>
                </a:solidFill>
                <a:latin typeface="Arial Bold"/>
                <a:ea typeface="Arial Bold"/>
                <a:cs typeface="Arial Bold"/>
                <a:sym typeface="Arial Bold"/>
              </a:rPr>
              <a:t>ƯU ĐIỂM</a:t>
            </a:r>
          </a:p>
          <a:p>
            <a:pPr marL="820421" lvl="1" indent="-410210" algn="l">
              <a:lnSpc>
                <a:spcPts val="5700"/>
              </a:lnSpc>
              <a:buFont typeface="Arial"/>
              <a:buChar char="•"/>
            </a:pPr>
            <a:r>
              <a:rPr lang="en-US" sz="3800" b="1" spc="-3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Nhiệt</a:t>
            </a:r>
            <a:r>
              <a:rPr lang="en-US" sz="3800" b="1" spc="-3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spc="-3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độ</a:t>
            </a:r>
            <a:r>
              <a:rPr lang="en-US" sz="3800" b="1" spc="-3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spc="-3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nội</a:t>
            </a:r>
            <a:r>
              <a:rPr lang="en-US" sz="3800" b="1" spc="-3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spc="-3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khối</a:t>
            </a:r>
            <a:r>
              <a:rPr lang="en-US" sz="3800" b="1" spc="-3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u </a:t>
            </a:r>
            <a:r>
              <a:rPr lang="en-US" sz="3800" b="1" spc="-3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cao</a:t>
            </a:r>
            <a:endParaRPr lang="en-US" sz="3800" b="1" spc="-38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20421" lvl="1" indent="-410210" algn="l">
              <a:lnSpc>
                <a:spcPts val="5700"/>
              </a:lnSpc>
              <a:buFont typeface="Arial"/>
              <a:buChar char="•"/>
            </a:pPr>
            <a:r>
              <a:rPr lang="en-US" sz="3800" b="1" spc="-3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Cắt</a:t>
            </a:r>
            <a:r>
              <a:rPr lang="en-US" sz="3800" b="1" spc="-3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spc="-3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bỏ</a:t>
            </a:r>
            <a:r>
              <a:rPr lang="en-US" sz="3800" b="1" spc="-3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spc="-3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nhanh</a:t>
            </a:r>
            <a:endParaRPr lang="en-US" sz="3800" b="1" spc="-38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20421" lvl="1" indent="-410210" algn="l">
              <a:lnSpc>
                <a:spcPts val="5700"/>
              </a:lnSpc>
              <a:buFont typeface="Arial"/>
              <a:buChar char="•"/>
            </a:pPr>
            <a:r>
              <a:rPr lang="en-US" sz="3800" b="1" spc="-3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Phạm vi </a:t>
            </a:r>
            <a:r>
              <a:rPr lang="en-US" sz="3800" b="1" spc="-3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đốt</a:t>
            </a:r>
            <a:r>
              <a:rPr lang="en-US" sz="3800" b="1" spc="-3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spc="-3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lớn</a:t>
            </a:r>
            <a:r>
              <a:rPr lang="en-US" sz="3800" b="1" spc="-3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spc="-3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và</a:t>
            </a:r>
            <a:r>
              <a:rPr lang="en-US" sz="3800" b="1" spc="-3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spc="-3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có</a:t>
            </a:r>
            <a:r>
              <a:rPr lang="en-US" sz="3800" b="1" spc="-3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spc="-3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thể</a:t>
            </a:r>
            <a:r>
              <a:rPr lang="en-US" sz="3800" b="1" spc="-3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spc="-3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dự</a:t>
            </a:r>
            <a:r>
              <a:rPr lang="en-US" sz="3800" b="1" spc="-3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spc="-3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đoán</a:t>
            </a:r>
            <a:r>
              <a:rPr lang="en-US" sz="3800" b="1" spc="-3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spc="-3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được</a:t>
            </a:r>
            <a:endParaRPr lang="en-US" sz="3800" b="1" spc="-38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5897880" y="6900184"/>
            <a:ext cx="6492240" cy="0"/>
          </a:xfrm>
          <a:prstGeom prst="line">
            <a:avLst/>
          </a:prstGeom>
          <a:ln w="85725" cap="flat">
            <a:solidFill>
              <a:srgbClr val="E6195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VN"/>
          </a:p>
        </p:txBody>
      </p:sp>
      <p:sp>
        <p:nvSpPr>
          <p:cNvPr id="7" name="Freeform 7"/>
          <p:cNvSpPr/>
          <p:nvPr/>
        </p:nvSpPr>
        <p:spPr>
          <a:xfrm>
            <a:off x="129440" y="55205"/>
            <a:ext cx="13073281" cy="1775787"/>
          </a:xfrm>
          <a:custGeom>
            <a:avLst/>
            <a:gdLst/>
            <a:ahLst/>
            <a:cxnLst/>
            <a:rect l="l" t="t" r="r" b="b"/>
            <a:pathLst>
              <a:path w="13073281" h="1775787">
                <a:moveTo>
                  <a:pt x="0" y="0"/>
                </a:moveTo>
                <a:lnTo>
                  <a:pt x="13073281" y="0"/>
                </a:lnTo>
                <a:lnTo>
                  <a:pt x="13073281" y="1775788"/>
                </a:lnTo>
                <a:lnTo>
                  <a:pt x="0" y="17757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8" name="TextBox 8"/>
          <p:cNvSpPr txBox="1"/>
          <p:nvPr/>
        </p:nvSpPr>
        <p:spPr>
          <a:xfrm>
            <a:off x="1793946" y="642426"/>
            <a:ext cx="8207868" cy="563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40"/>
              </a:lnSpc>
              <a:spcBef>
                <a:spcPct val="0"/>
              </a:spcBef>
            </a:pPr>
            <a:r>
              <a:rPr lang="en-US" sz="3500" b="1" spc="-35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ĐẶC TÍNH VÀ ƯU ĐIỂM CỦA MWA</a:t>
            </a:r>
          </a:p>
        </p:txBody>
      </p:sp>
      <p:pic>
        <p:nvPicPr>
          <p:cNvPr id="12" name="Picture 11" descr="A white square with black text&#10;&#10;AI-generated content may be incorrect.">
            <a:extLst>
              <a:ext uri="{FF2B5EF4-FFF2-40B4-BE49-F238E27FC236}">
                <a16:creationId xmlns:a16="http://schemas.microsoft.com/office/drawing/2014/main" id="{14355A9B-FCC1-DC1E-052B-64DCA26358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298" y="2627776"/>
            <a:ext cx="9692118" cy="32186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440" y="55205"/>
            <a:ext cx="13073281" cy="1775787"/>
          </a:xfrm>
          <a:custGeom>
            <a:avLst/>
            <a:gdLst/>
            <a:ahLst/>
            <a:cxnLst/>
            <a:rect l="l" t="t" r="r" b="b"/>
            <a:pathLst>
              <a:path w="13073281" h="1775787">
                <a:moveTo>
                  <a:pt x="0" y="0"/>
                </a:moveTo>
                <a:lnTo>
                  <a:pt x="13073281" y="0"/>
                </a:lnTo>
                <a:lnTo>
                  <a:pt x="13073281" y="1775788"/>
                </a:lnTo>
                <a:lnTo>
                  <a:pt x="0" y="17757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>
            <a:off x="2157947" y="2506160"/>
            <a:ext cx="13170742" cy="7232932"/>
          </a:xfrm>
          <a:custGeom>
            <a:avLst/>
            <a:gdLst/>
            <a:ahLst/>
            <a:cxnLst/>
            <a:rect l="l" t="t" r="r" b="b"/>
            <a:pathLst>
              <a:path w="13170742" h="7232932">
                <a:moveTo>
                  <a:pt x="0" y="0"/>
                </a:moveTo>
                <a:lnTo>
                  <a:pt x="13170742" y="0"/>
                </a:lnTo>
                <a:lnTo>
                  <a:pt x="13170742" y="7232932"/>
                </a:lnTo>
                <a:lnTo>
                  <a:pt x="0" y="72329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TextBox 4"/>
          <p:cNvSpPr txBox="1"/>
          <p:nvPr/>
        </p:nvSpPr>
        <p:spPr>
          <a:xfrm>
            <a:off x="-1317351" y="642426"/>
            <a:ext cx="11980115" cy="563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40"/>
              </a:lnSpc>
              <a:spcBef>
                <a:spcPct val="0"/>
              </a:spcBef>
            </a:pPr>
            <a:r>
              <a:rPr lang="en-US" sz="3500" b="1" spc="-35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MỤC TIÊU NGHIÊN CỨU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37398" y="2739773"/>
            <a:ext cx="3068202" cy="597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959"/>
              </a:lnSpc>
              <a:spcBef>
                <a:spcPct val="0"/>
              </a:spcBef>
            </a:pPr>
            <a:r>
              <a:rPr lang="en-US" sz="3999" b="1" u="none" strike="noStrike" spc="-39" dirty="0" err="1">
                <a:solidFill>
                  <a:srgbClr val="E9FFFD"/>
                </a:solidFill>
                <a:latin typeface="Arial Bold"/>
                <a:ea typeface="Arial Bold"/>
                <a:cs typeface="Arial Bold"/>
                <a:sym typeface="Arial Bold"/>
              </a:rPr>
              <a:t>Mục</a:t>
            </a:r>
            <a:r>
              <a:rPr lang="en-US" sz="3999" b="1" u="none" strike="noStrike" spc="-39" dirty="0">
                <a:solidFill>
                  <a:srgbClr val="E9FFFD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999" b="1" u="none" strike="noStrike" spc="-39" dirty="0" err="1">
                <a:solidFill>
                  <a:srgbClr val="E9FFFD"/>
                </a:solidFill>
                <a:latin typeface="Arial Bold"/>
                <a:ea typeface="Arial Bold"/>
                <a:cs typeface="Arial Bold"/>
                <a:sym typeface="Arial Bold"/>
              </a:rPr>
              <a:t>tiêu</a:t>
            </a:r>
            <a:r>
              <a:rPr lang="en-US" sz="3999" b="1" u="none" strike="noStrike" spc="-39" dirty="0">
                <a:solidFill>
                  <a:srgbClr val="E9FFFD"/>
                </a:solidFill>
                <a:latin typeface="Arial Bold"/>
                <a:ea typeface="Arial Bold"/>
                <a:cs typeface="Arial Bold"/>
                <a:sym typeface="Arial Bold"/>
              </a:rPr>
              <a:t> 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85192" y="3911624"/>
            <a:ext cx="10989847" cy="1894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9"/>
              </a:lnSpc>
              <a:spcBef>
                <a:spcPct val="0"/>
              </a:spcBef>
            </a:pPr>
            <a:r>
              <a:rPr lang="en-US" sz="3999" b="1" spc="-39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Khảo sát tính an toàn và hiệu quả của kỹ thuật MWA trong điều trị bướu giáp đơn nhân lành tính.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85192" y="7725322"/>
            <a:ext cx="10989847" cy="1894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9"/>
              </a:lnSpc>
              <a:spcBef>
                <a:spcPct val="0"/>
              </a:spcBef>
            </a:pPr>
            <a:r>
              <a:rPr lang="en-US" sz="3999" b="1" spc="-39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Xác định các yếu tố liên quan đến hiệu quả điều trị bướu giáp đơn nhân lành tính bằng vi sóng.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637398" y="6465665"/>
            <a:ext cx="3296802" cy="597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59"/>
              </a:lnSpc>
              <a:spcBef>
                <a:spcPct val="0"/>
              </a:spcBef>
            </a:pPr>
            <a:r>
              <a:rPr lang="en-US" sz="3999" b="1" spc="-39" dirty="0" err="1">
                <a:solidFill>
                  <a:srgbClr val="E6195F"/>
                </a:solidFill>
                <a:latin typeface="Arial Bold"/>
                <a:ea typeface="Arial Bold"/>
                <a:cs typeface="Arial Bold"/>
                <a:sym typeface="Arial Bold"/>
              </a:rPr>
              <a:t>Mục</a:t>
            </a:r>
            <a:r>
              <a:rPr lang="en-US" sz="3999" b="1" spc="-39" dirty="0">
                <a:solidFill>
                  <a:srgbClr val="E6195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999" b="1" spc="-39" dirty="0" err="1">
                <a:solidFill>
                  <a:srgbClr val="E6195F"/>
                </a:solidFill>
                <a:latin typeface="Arial Bold"/>
                <a:ea typeface="Arial Bold"/>
                <a:cs typeface="Arial Bold"/>
                <a:sym typeface="Arial Bold"/>
              </a:rPr>
              <a:t>tiêu</a:t>
            </a:r>
            <a:r>
              <a:rPr lang="en-US" sz="3999" b="1" spc="-39" dirty="0">
                <a:solidFill>
                  <a:srgbClr val="E6195F"/>
                </a:solidFill>
                <a:latin typeface="Arial Bold"/>
                <a:ea typeface="Arial Bold"/>
                <a:cs typeface="Arial Bold"/>
                <a:sym typeface="Arial Bold"/>
              </a:rPr>
              <a:t>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0003" y="2418212"/>
            <a:ext cx="4468005" cy="7034685"/>
            <a:chOff x="0" y="0"/>
            <a:chExt cx="1122553" cy="17425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2553" cy="1742567"/>
            </a:xfrm>
            <a:custGeom>
              <a:avLst/>
              <a:gdLst/>
              <a:ahLst/>
              <a:cxnLst/>
              <a:rect l="l" t="t" r="r" b="b"/>
              <a:pathLst>
                <a:path w="1122553" h="1742567">
                  <a:moveTo>
                    <a:pt x="1122553" y="99909"/>
                  </a:moveTo>
                  <a:lnTo>
                    <a:pt x="1122553" y="1642659"/>
                  </a:lnTo>
                  <a:cubicBezTo>
                    <a:pt x="1122553" y="1697836"/>
                    <a:pt x="1077822" y="1742567"/>
                    <a:pt x="1022644" y="1742567"/>
                  </a:cubicBezTo>
                  <a:lnTo>
                    <a:pt x="99909" y="1742567"/>
                  </a:lnTo>
                  <a:cubicBezTo>
                    <a:pt x="73411" y="1742567"/>
                    <a:pt x="47999" y="1732041"/>
                    <a:pt x="29263" y="1713305"/>
                  </a:cubicBezTo>
                  <a:cubicBezTo>
                    <a:pt x="10526" y="1694568"/>
                    <a:pt x="0" y="1669156"/>
                    <a:pt x="0" y="1642659"/>
                  </a:cubicBezTo>
                  <a:lnTo>
                    <a:pt x="0" y="99909"/>
                  </a:lnTo>
                  <a:cubicBezTo>
                    <a:pt x="0" y="73411"/>
                    <a:pt x="10526" y="47999"/>
                    <a:pt x="29263" y="29263"/>
                  </a:cubicBezTo>
                  <a:cubicBezTo>
                    <a:pt x="47999" y="10526"/>
                    <a:pt x="73411" y="0"/>
                    <a:pt x="99909" y="0"/>
                  </a:cubicBezTo>
                  <a:lnTo>
                    <a:pt x="1022644" y="0"/>
                  </a:lnTo>
                  <a:cubicBezTo>
                    <a:pt x="1049142" y="0"/>
                    <a:pt x="1074554" y="10526"/>
                    <a:pt x="1093290" y="29263"/>
                  </a:cubicBezTo>
                  <a:cubicBezTo>
                    <a:pt x="1112027" y="47999"/>
                    <a:pt x="1122553" y="73411"/>
                    <a:pt x="1122553" y="99909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122553" cy="1771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8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71127" y="2610789"/>
            <a:ext cx="3825756" cy="60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2"/>
              </a:lnSpc>
              <a:spcBef>
                <a:spcPct val="0"/>
              </a:spcBef>
            </a:pPr>
            <a:r>
              <a:rPr lang="en-US" sz="3800" b="1" spc="-38" dirty="0" err="1">
                <a:solidFill>
                  <a:srgbClr val="FF5541"/>
                </a:solidFill>
                <a:latin typeface="Arial Bold"/>
                <a:ea typeface="Arial Bold"/>
                <a:cs typeface="Arial Bold"/>
                <a:sym typeface="Arial Bold"/>
              </a:rPr>
              <a:t>Loại</a:t>
            </a:r>
            <a:r>
              <a:rPr lang="en-US" sz="3800" b="1" spc="-38" dirty="0">
                <a:solidFill>
                  <a:srgbClr val="FF5541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spc="-38" dirty="0" err="1">
                <a:solidFill>
                  <a:srgbClr val="FF5541"/>
                </a:solidFill>
                <a:latin typeface="Arial Bold"/>
                <a:ea typeface="Arial Bold"/>
                <a:cs typeface="Arial Bold"/>
                <a:sym typeface="Arial Bold"/>
              </a:rPr>
              <a:t>nghiên</a:t>
            </a:r>
            <a:r>
              <a:rPr lang="en-US" sz="3800" b="1" spc="-38" dirty="0">
                <a:solidFill>
                  <a:srgbClr val="FF5541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spc="-38" dirty="0" err="1">
                <a:solidFill>
                  <a:srgbClr val="FF5541"/>
                </a:solidFill>
                <a:latin typeface="Arial Bold"/>
                <a:ea typeface="Arial Bold"/>
                <a:cs typeface="Arial Bold"/>
                <a:sym typeface="Arial Bold"/>
              </a:rPr>
              <a:t>cứu</a:t>
            </a:r>
            <a:endParaRPr lang="en-US" sz="3800" b="1" spc="-38" dirty="0">
              <a:solidFill>
                <a:srgbClr val="FF5541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9031" y="3228574"/>
            <a:ext cx="4633489" cy="6238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698" lvl="1" indent="-323849" algn="l">
              <a:lnSpc>
                <a:spcPct val="150000"/>
              </a:lnSpc>
              <a:buFont typeface="Arial"/>
              <a:buChar char="•"/>
            </a:pPr>
            <a:r>
              <a:rPr lang="en-US" sz="2999" b="1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Hồi</a:t>
            </a:r>
            <a:r>
              <a:rPr lang="en-US" sz="2999" b="1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cứu</a:t>
            </a:r>
            <a:r>
              <a:rPr lang="en-US" sz="2999" b="1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mô</a:t>
            </a:r>
            <a:r>
              <a:rPr lang="en-US" sz="2999" b="1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tả</a:t>
            </a:r>
            <a:r>
              <a:rPr lang="en-US" sz="2999" b="1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loạt</a:t>
            </a:r>
            <a:r>
              <a:rPr lang="en-US" sz="2999" b="1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ca</a:t>
            </a:r>
          </a:p>
          <a:p>
            <a:pPr marL="647698" lvl="1" indent="-323849">
              <a:lnSpc>
                <a:spcPct val="150000"/>
              </a:lnSpc>
              <a:buFont typeface="Arial"/>
              <a:buChar char="•"/>
            </a:pPr>
            <a:r>
              <a:rPr lang="en-US" sz="2999" b="1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01/2019 - 06/2024</a:t>
            </a:r>
          </a:p>
          <a:p>
            <a:pPr marL="647698" lvl="1" indent="-323849">
              <a:lnSpc>
                <a:spcPct val="150000"/>
              </a:lnSpc>
              <a:buFont typeface="Arial"/>
              <a:buChar char="•"/>
            </a:pPr>
            <a:r>
              <a:rPr lang="en-US" sz="2999" b="1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Chọn</a:t>
            </a:r>
            <a:r>
              <a:rPr lang="en-US" sz="2999" b="1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mẫu</a:t>
            </a:r>
            <a:r>
              <a:rPr lang="en-US" sz="2999" b="1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toàn</a:t>
            </a:r>
            <a:r>
              <a:rPr lang="en-US" sz="2999" b="1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bộ</a:t>
            </a:r>
            <a:r>
              <a:rPr lang="en-US" sz="2999" b="1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trong</a:t>
            </a:r>
            <a:r>
              <a:rPr lang="en-US" sz="2999" b="1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thời</a:t>
            </a:r>
            <a:r>
              <a:rPr lang="en-US" sz="2999" b="1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gian</a:t>
            </a:r>
            <a:r>
              <a:rPr lang="en-US" sz="2999" b="1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nghiên</a:t>
            </a:r>
            <a:r>
              <a:rPr lang="en-US" sz="2999" b="1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cứu</a:t>
            </a:r>
            <a:r>
              <a:rPr lang="en-US" sz="2999" b="1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thỏa</a:t>
            </a:r>
            <a:r>
              <a:rPr lang="en-US" sz="2999" b="1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tiêu</a:t>
            </a:r>
            <a:r>
              <a:rPr lang="en-US" sz="2999" b="1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chuẩn</a:t>
            </a:r>
            <a:r>
              <a:rPr lang="en-US" sz="2999" b="1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chọn</a:t>
            </a:r>
            <a:r>
              <a:rPr lang="en-US" sz="2999" b="1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và</a:t>
            </a:r>
            <a:r>
              <a:rPr lang="en-US" sz="2999" b="1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tiêu</a:t>
            </a:r>
            <a:r>
              <a:rPr lang="en-US" sz="2999" b="1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chuẩn</a:t>
            </a:r>
            <a:r>
              <a:rPr lang="en-US" sz="2999" b="1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loại</a:t>
            </a:r>
            <a:endParaRPr lang="en-US" sz="2999" b="1" spc="-29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647698" lvl="1" indent="-323849" algn="l">
              <a:lnSpc>
                <a:spcPts val="3719"/>
              </a:lnSpc>
              <a:buFont typeface="Arial"/>
              <a:buChar char="•"/>
            </a:pPr>
            <a:endParaRPr lang="en-US" sz="2999" b="1" spc="-29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647698" lvl="1" indent="-323849" algn="l">
              <a:lnSpc>
                <a:spcPts val="3719"/>
              </a:lnSpc>
              <a:buFont typeface="Arial"/>
              <a:buChar char="•"/>
            </a:pPr>
            <a:endParaRPr lang="en-US" sz="2999" b="1" spc="-29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647698" lvl="1" indent="-323849" algn="l">
              <a:lnSpc>
                <a:spcPts val="3719"/>
              </a:lnSpc>
              <a:buFont typeface="Arial"/>
              <a:buChar char="•"/>
            </a:pPr>
            <a:endParaRPr lang="en-US" sz="2999" b="1" spc="-29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5737485" y="2448640"/>
            <a:ext cx="3825756" cy="7004258"/>
            <a:chOff x="0" y="0"/>
            <a:chExt cx="1007607" cy="17424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07607" cy="1742482"/>
            </a:xfrm>
            <a:custGeom>
              <a:avLst/>
              <a:gdLst/>
              <a:ahLst/>
              <a:cxnLst/>
              <a:rect l="l" t="t" r="r" b="b"/>
              <a:pathLst>
                <a:path w="1007607" h="1742482">
                  <a:moveTo>
                    <a:pt x="111300" y="0"/>
                  </a:moveTo>
                  <a:lnTo>
                    <a:pt x="896307" y="0"/>
                  </a:lnTo>
                  <a:cubicBezTo>
                    <a:pt x="925825" y="0"/>
                    <a:pt x="954135" y="11726"/>
                    <a:pt x="975008" y="32599"/>
                  </a:cubicBezTo>
                  <a:cubicBezTo>
                    <a:pt x="995880" y="53472"/>
                    <a:pt x="1007607" y="81781"/>
                    <a:pt x="1007607" y="111300"/>
                  </a:cubicBezTo>
                  <a:lnTo>
                    <a:pt x="1007607" y="1631182"/>
                  </a:lnTo>
                  <a:cubicBezTo>
                    <a:pt x="1007607" y="1660701"/>
                    <a:pt x="995880" y="1689010"/>
                    <a:pt x="975008" y="1709883"/>
                  </a:cubicBezTo>
                  <a:cubicBezTo>
                    <a:pt x="954135" y="1730756"/>
                    <a:pt x="925825" y="1742482"/>
                    <a:pt x="896307" y="1742482"/>
                  </a:cubicBezTo>
                  <a:lnTo>
                    <a:pt x="111300" y="1742482"/>
                  </a:lnTo>
                  <a:cubicBezTo>
                    <a:pt x="81781" y="1742482"/>
                    <a:pt x="53472" y="1730756"/>
                    <a:pt x="32599" y="1709883"/>
                  </a:cubicBezTo>
                  <a:cubicBezTo>
                    <a:pt x="11726" y="1689010"/>
                    <a:pt x="0" y="1660701"/>
                    <a:pt x="0" y="1631182"/>
                  </a:cubicBezTo>
                  <a:lnTo>
                    <a:pt x="0" y="111300"/>
                  </a:lnTo>
                  <a:cubicBezTo>
                    <a:pt x="0" y="81781"/>
                    <a:pt x="11726" y="53472"/>
                    <a:pt x="32599" y="32599"/>
                  </a:cubicBezTo>
                  <a:cubicBezTo>
                    <a:pt x="53472" y="11726"/>
                    <a:pt x="81781" y="0"/>
                    <a:pt x="111300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007607" cy="1771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10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015195" y="2607858"/>
            <a:ext cx="3825756" cy="60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2"/>
              </a:lnSpc>
              <a:spcBef>
                <a:spcPct val="0"/>
              </a:spcBef>
            </a:pPr>
            <a:r>
              <a:rPr lang="en-US" sz="3800" b="1" spc="-38" dirty="0" err="1">
                <a:solidFill>
                  <a:srgbClr val="FF5541"/>
                </a:solidFill>
                <a:latin typeface="Arial Bold"/>
                <a:ea typeface="Arial Bold"/>
                <a:cs typeface="Arial Bold"/>
                <a:sym typeface="Arial Bold"/>
              </a:rPr>
              <a:t>Đối</a:t>
            </a:r>
            <a:r>
              <a:rPr lang="en-US" sz="3800" b="1" spc="-38" dirty="0">
                <a:solidFill>
                  <a:srgbClr val="FF5541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spc="-38" dirty="0" err="1">
                <a:solidFill>
                  <a:srgbClr val="FF5541"/>
                </a:solidFill>
                <a:latin typeface="Arial Bold"/>
                <a:ea typeface="Arial Bold"/>
                <a:cs typeface="Arial Bold"/>
                <a:sym typeface="Arial Bold"/>
              </a:rPr>
              <a:t>tượng</a:t>
            </a:r>
            <a:r>
              <a:rPr lang="en-US" sz="3800" b="1" spc="-38" dirty="0">
                <a:solidFill>
                  <a:srgbClr val="FF5541"/>
                </a:solidFill>
                <a:latin typeface="Arial Bold"/>
                <a:ea typeface="Arial Bold"/>
                <a:cs typeface="Arial Bold"/>
                <a:sym typeface="Arial Bold"/>
              </a:rPr>
              <a:t> NC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518727" y="3194185"/>
            <a:ext cx="3879286" cy="4760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BN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được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chẩn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đoán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bướu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giáp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đơn</a:t>
            </a:r>
            <a:r>
              <a:rPr lang="en-US" sz="2999" b="1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nhân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lành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tính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và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được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điều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trị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bằng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MWA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từ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1/2023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đến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6/2024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tại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BV Quân Y 175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399129" y="2418213"/>
            <a:ext cx="7253150" cy="7035724"/>
            <a:chOff x="0" y="0"/>
            <a:chExt cx="1968051" cy="174256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68051" cy="1742567"/>
            </a:xfrm>
            <a:custGeom>
              <a:avLst/>
              <a:gdLst/>
              <a:ahLst/>
              <a:cxnLst/>
              <a:rect l="l" t="t" r="r" b="b"/>
              <a:pathLst>
                <a:path w="1968051" h="1742567">
                  <a:moveTo>
                    <a:pt x="1968051" y="58706"/>
                  </a:moveTo>
                  <a:lnTo>
                    <a:pt x="1968051" y="1683861"/>
                  </a:lnTo>
                  <a:cubicBezTo>
                    <a:pt x="1968051" y="1716283"/>
                    <a:pt x="1941768" y="1742567"/>
                    <a:pt x="1909345" y="1742567"/>
                  </a:cubicBezTo>
                  <a:lnTo>
                    <a:pt x="58706" y="1742567"/>
                  </a:lnTo>
                  <a:cubicBezTo>
                    <a:pt x="26284" y="1742567"/>
                    <a:pt x="0" y="1716283"/>
                    <a:pt x="0" y="1683861"/>
                  </a:cubicBezTo>
                  <a:lnTo>
                    <a:pt x="0" y="58706"/>
                  </a:lnTo>
                  <a:cubicBezTo>
                    <a:pt x="0" y="26284"/>
                    <a:pt x="26284" y="0"/>
                    <a:pt x="58706" y="0"/>
                  </a:cubicBezTo>
                  <a:lnTo>
                    <a:pt x="1909345" y="0"/>
                  </a:lnTo>
                  <a:cubicBezTo>
                    <a:pt x="1941768" y="0"/>
                    <a:pt x="1968051" y="26284"/>
                    <a:pt x="1968051" y="58706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968051" cy="1771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8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715777" y="2607858"/>
            <a:ext cx="3971156" cy="60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2"/>
              </a:lnSpc>
              <a:spcBef>
                <a:spcPct val="0"/>
              </a:spcBef>
            </a:pPr>
            <a:r>
              <a:rPr lang="en-US" sz="3800" b="1" spc="-38" dirty="0" err="1">
                <a:solidFill>
                  <a:srgbClr val="FF5541"/>
                </a:solidFill>
                <a:latin typeface="Arial Bold"/>
                <a:ea typeface="Arial Bold"/>
                <a:cs typeface="Arial Bold"/>
                <a:sym typeface="Arial Bold"/>
              </a:rPr>
              <a:t>Tiêu</a:t>
            </a:r>
            <a:r>
              <a:rPr lang="en-US" sz="3800" b="1" spc="-38" dirty="0">
                <a:solidFill>
                  <a:srgbClr val="FF5541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spc="-38" dirty="0" err="1">
                <a:solidFill>
                  <a:srgbClr val="FF5541"/>
                </a:solidFill>
                <a:latin typeface="Arial Bold"/>
                <a:ea typeface="Arial Bold"/>
                <a:cs typeface="Arial Bold"/>
                <a:sym typeface="Arial Bold"/>
              </a:rPr>
              <a:t>chuẩn</a:t>
            </a:r>
            <a:r>
              <a:rPr lang="en-US" sz="3800" b="1" spc="-38" dirty="0">
                <a:solidFill>
                  <a:srgbClr val="FF5541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spc="-38" dirty="0" err="1">
                <a:solidFill>
                  <a:srgbClr val="FF5541"/>
                </a:solidFill>
                <a:latin typeface="Arial Bold"/>
                <a:ea typeface="Arial Bold"/>
                <a:cs typeface="Arial Bold"/>
                <a:sym typeface="Arial Bold"/>
              </a:rPr>
              <a:t>chọn</a:t>
            </a:r>
            <a:endParaRPr lang="en-US" sz="3800" b="1" spc="-38" dirty="0">
              <a:solidFill>
                <a:srgbClr val="FF5541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258895" y="3194185"/>
            <a:ext cx="7292412" cy="3375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FNA 2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lần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xác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nhận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lành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tính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  <a:p>
            <a:pPr marL="647698" lvl="1" indent="-323849" algn="l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Đường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kính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lớn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nhất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≥ 1,5 cm.</a:t>
            </a:r>
          </a:p>
          <a:p>
            <a:pPr marL="647698" lvl="1" indent="-323849" algn="l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Chức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năng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tuyến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giáp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bình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thường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  <a:p>
            <a:pPr marL="647698" lvl="1" indent="-323849" algn="l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Hình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ảnh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siêu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âm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bướu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giáp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TIRADS I, II, III.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871818" y="6685547"/>
            <a:ext cx="4661805" cy="60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2"/>
              </a:lnSpc>
              <a:spcBef>
                <a:spcPct val="0"/>
              </a:spcBef>
            </a:pPr>
            <a:r>
              <a:rPr lang="en-US" sz="3800" b="1" spc="-38" dirty="0" err="1">
                <a:solidFill>
                  <a:srgbClr val="FF5541"/>
                </a:solidFill>
                <a:latin typeface="Arial Bold"/>
                <a:ea typeface="Arial Bold"/>
                <a:cs typeface="Arial Bold"/>
                <a:sym typeface="Arial Bold"/>
              </a:rPr>
              <a:t>Tiêu</a:t>
            </a:r>
            <a:r>
              <a:rPr lang="en-US" sz="3800" b="1" spc="-38" dirty="0">
                <a:solidFill>
                  <a:srgbClr val="FF5541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spc="-38" dirty="0" err="1">
                <a:solidFill>
                  <a:srgbClr val="FF5541"/>
                </a:solidFill>
                <a:latin typeface="Arial Bold"/>
                <a:ea typeface="Arial Bold"/>
                <a:cs typeface="Arial Bold"/>
                <a:sym typeface="Arial Bold"/>
              </a:rPr>
              <a:t>chuẩn</a:t>
            </a:r>
            <a:r>
              <a:rPr lang="en-US" sz="3800" b="1" spc="-38" dirty="0">
                <a:solidFill>
                  <a:srgbClr val="FF5541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spc="-38" dirty="0" err="1">
                <a:solidFill>
                  <a:srgbClr val="FF5541"/>
                </a:solidFill>
                <a:latin typeface="Arial Bold"/>
                <a:ea typeface="Arial Bold"/>
                <a:cs typeface="Arial Bold"/>
                <a:sym typeface="Arial Bold"/>
              </a:rPr>
              <a:t>loại</a:t>
            </a:r>
            <a:r>
              <a:rPr lang="en-US" sz="3800" b="1" spc="-38" dirty="0">
                <a:solidFill>
                  <a:srgbClr val="FF5541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spc="-38" dirty="0" err="1">
                <a:solidFill>
                  <a:srgbClr val="FF5541"/>
                </a:solidFill>
                <a:latin typeface="Arial Bold"/>
                <a:ea typeface="Arial Bold"/>
                <a:cs typeface="Arial Bold"/>
                <a:sym typeface="Arial Bold"/>
              </a:rPr>
              <a:t>trừ</a:t>
            </a:r>
            <a:endParaRPr lang="en-US" sz="3800" b="1" spc="-38" dirty="0">
              <a:solidFill>
                <a:srgbClr val="FF5541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363960" y="7461519"/>
            <a:ext cx="7253150" cy="1991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Bệnh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nhân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có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rối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loạn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đông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máu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  <a:p>
            <a:pPr marL="647698" lvl="1" indent="-323849" algn="l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Không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hợp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tác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theo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dõi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sau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thủ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999" b="1" u="none" strike="noStrike" spc="-2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thuật</a:t>
            </a:r>
            <a:r>
              <a:rPr lang="en-US" sz="2999" b="1" u="none" strike="noStrike" spc="-2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</p:txBody>
      </p:sp>
      <p:sp>
        <p:nvSpPr>
          <p:cNvPr id="21" name="Freeform 21"/>
          <p:cNvSpPr/>
          <p:nvPr/>
        </p:nvSpPr>
        <p:spPr>
          <a:xfrm>
            <a:off x="129440" y="55205"/>
            <a:ext cx="13073281" cy="1775787"/>
          </a:xfrm>
          <a:custGeom>
            <a:avLst/>
            <a:gdLst/>
            <a:ahLst/>
            <a:cxnLst/>
            <a:rect l="l" t="t" r="r" b="b"/>
            <a:pathLst>
              <a:path w="13073281" h="1775787">
                <a:moveTo>
                  <a:pt x="0" y="0"/>
                </a:moveTo>
                <a:lnTo>
                  <a:pt x="13073281" y="0"/>
                </a:lnTo>
                <a:lnTo>
                  <a:pt x="13073281" y="1775788"/>
                </a:lnTo>
                <a:lnTo>
                  <a:pt x="0" y="17757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22" name="TextBox 22"/>
          <p:cNvSpPr txBox="1"/>
          <p:nvPr/>
        </p:nvSpPr>
        <p:spPr>
          <a:xfrm>
            <a:off x="-1317351" y="642426"/>
            <a:ext cx="11980115" cy="563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40"/>
              </a:lnSpc>
              <a:spcBef>
                <a:spcPct val="0"/>
              </a:spcBef>
            </a:pPr>
            <a:r>
              <a:rPr lang="en-US" sz="3500" b="1" spc="-35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THIẾT KẾ NGHIÊN CỨU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16633" y="6567200"/>
            <a:ext cx="12844909" cy="35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2"/>
              </a:lnSpc>
            </a:pPr>
            <a:r>
              <a:rPr lang="en-US" sz="3800" b="1" spc="-3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Thể</a:t>
            </a:r>
            <a:r>
              <a:rPr lang="en-US" sz="3800" b="1" spc="-3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spc="-3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tích</a:t>
            </a:r>
            <a:r>
              <a:rPr lang="en-US" sz="3800" b="1" spc="-3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(V) = ([</a:t>
            </a:r>
            <a:r>
              <a:rPr lang="en-US" sz="3800" b="1" spc="-3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chiều</a:t>
            </a:r>
            <a:r>
              <a:rPr lang="en-US" sz="3800" b="1" spc="-3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spc="-3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dài</a:t>
            </a:r>
            <a:r>
              <a:rPr lang="en-US" sz="3800" b="1" spc="-3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× </a:t>
            </a:r>
            <a:r>
              <a:rPr lang="en-US" sz="3800" b="1" spc="-3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chiều</a:t>
            </a:r>
            <a:r>
              <a:rPr lang="en-US" sz="3800" b="1" spc="-3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spc="-3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rộng</a:t>
            </a:r>
            <a:r>
              <a:rPr lang="en-US" sz="3800" b="1" spc="-3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× </a:t>
            </a:r>
            <a:r>
              <a:rPr lang="en-US" sz="3800" b="1" spc="-3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chiều</a:t>
            </a:r>
            <a:r>
              <a:rPr lang="en-US" sz="3800" b="1" spc="-3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spc="-3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cao</a:t>
            </a:r>
            <a:r>
              <a:rPr lang="en-US" sz="3800" b="1" spc="-3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] × π / 6</a:t>
            </a:r>
          </a:p>
          <a:p>
            <a:pPr algn="l">
              <a:lnSpc>
                <a:spcPts val="4142"/>
              </a:lnSpc>
            </a:pPr>
            <a:endParaRPr lang="en-US" sz="3800" b="1" spc="-38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4142"/>
              </a:lnSpc>
            </a:pPr>
            <a:r>
              <a:rPr lang="en-US" sz="3800" b="1" spc="-3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Tỷ</a:t>
            </a:r>
            <a:r>
              <a:rPr lang="en-US" sz="3800" b="1" spc="-3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spc="-3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lệ</a:t>
            </a:r>
            <a:r>
              <a:rPr lang="en-US" sz="3800" b="1" spc="-3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spc="-3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giảm</a:t>
            </a:r>
            <a:r>
              <a:rPr lang="en-US" sz="3800" b="1" spc="-3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spc="-3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thể</a:t>
            </a:r>
            <a:r>
              <a:rPr lang="en-US" sz="3800" b="1" spc="-3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spc="-3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tích</a:t>
            </a:r>
            <a:r>
              <a:rPr lang="en-US" sz="3800" b="1" spc="-3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(VRR) =                  x 100</a:t>
            </a:r>
          </a:p>
          <a:p>
            <a:pPr algn="l">
              <a:lnSpc>
                <a:spcPts val="4142"/>
              </a:lnSpc>
            </a:pPr>
            <a:endParaRPr lang="en-US" sz="3800" b="1" spc="-38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5966"/>
              </a:lnSpc>
            </a:pPr>
            <a:r>
              <a:rPr lang="en-US" sz="3800" b="1" spc="-3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Điểm</a:t>
            </a:r>
            <a:r>
              <a:rPr lang="en-US" sz="3800" b="1" spc="-3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spc="-3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triệu</a:t>
            </a:r>
            <a:r>
              <a:rPr lang="en-US" sz="3800" b="1" spc="-3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spc="-3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chứng</a:t>
            </a:r>
            <a:r>
              <a:rPr lang="en-US" sz="3800" b="1" spc="-3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: Visual Analog Scale</a:t>
            </a:r>
          </a:p>
          <a:p>
            <a:pPr algn="l">
              <a:lnSpc>
                <a:spcPts val="5966"/>
              </a:lnSpc>
            </a:pPr>
            <a:r>
              <a:rPr lang="en-US" sz="3800" b="1" spc="-3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Điểm</a:t>
            </a:r>
            <a:r>
              <a:rPr lang="en-US" sz="3800" b="1" spc="-3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spc="-3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thẩm</a:t>
            </a:r>
            <a:r>
              <a:rPr lang="en-US" sz="3800" b="1" spc="-3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spc="-3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mỹ</a:t>
            </a:r>
            <a:r>
              <a:rPr lang="en-US" sz="3800" b="1" spc="-3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: 1 - 4</a:t>
            </a:r>
          </a:p>
        </p:txBody>
      </p:sp>
      <p:sp>
        <p:nvSpPr>
          <p:cNvPr id="3" name="AutoShape 3"/>
          <p:cNvSpPr/>
          <p:nvPr/>
        </p:nvSpPr>
        <p:spPr>
          <a:xfrm>
            <a:off x="7749680" y="8051496"/>
            <a:ext cx="17741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>
            <a:off x="3848883" y="2189967"/>
            <a:ext cx="8866941" cy="4012291"/>
          </a:xfrm>
          <a:custGeom>
            <a:avLst/>
            <a:gdLst/>
            <a:ahLst/>
            <a:cxnLst/>
            <a:rect l="l" t="t" r="r" b="b"/>
            <a:pathLst>
              <a:path w="8866941" h="4012291">
                <a:moveTo>
                  <a:pt x="0" y="0"/>
                </a:moveTo>
                <a:lnTo>
                  <a:pt x="8866941" y="0"/>
                </a:lnTo>
                <a:lnTo>
                  <a:pt x="8866941" y="4012291"/>
                </a:lnTo>
                <a:lnTo>
                  <a:pt x="0" y="40122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TextBox 5"/>
          <p:cNvSpPr txBox="1"/>
          <p:nvPr/>
        </p:nvSpPr>
        <p:spPr>
          <a:xfrm>
            <a:off x="7749680" y="7442150"/>
            <a:ext cx="1468041" cy="60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2"/>
              </a:lnSpc>
              <a:spcBef>
                <a:spcPct val="0"/>
              </a:spcBef>
            </a:pPr>
            <a:r>
              <a:rPr lang="en-US" sz="3800" b="1" spc="-3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V0 - Vt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213750" y="8013396"/>
            <a:ext cx="777850" cy="562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12"/>
              </a:lnSpc>
              <a:spcBef>
                <a:spcPct val="0"/>
              </a:spcBef>
            </a:pPr>
            <a:r>
              <a:rPr lang="en-US" sz="3800" b="1" spc="-38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V0</a:t>
            </a:r>
          </a:p>
        </p:txBody>
      </p:sp>
      <p:sp>
        <p:nvSpPr>
          <p:cNvPr id="7" name="Freeform 7"/>
          <p:cNvSpPr/>
          <p:nvPr/>
        </p:nvSpPr>
        <p:spPr>
          <a:xfrm>
            <a:off x="129440" y="55205"/>
            <a:ext cx="13073281" cy="1775787"/>
          </a:xfrm>
          <a:custGeom>
            <a:avLst/>
            <a:gdLst/>
            <a:ahLst/>
            <a:cxnLst/>
            <a:rect l="l" t="t" r="r" b="b"/>
            <a:pathLst>
              <a:path w="13073281" h="1775787">
                <a:moveTo>
                  <a:pt x="0" y="0"/>
                </a:moveTo>
                <a:lnTo>
                  <a:pt x="13073281" y="0"/>
                </a:lnTo>
                <a:lnTo>
                  <a:pt x="13073281" y="1775788"/>
                </a:lnTo>
                <a:lnTo>
                  <a:pt x="0" y="17757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8" name="TextBox 8"/>
          <p:cNvSpPr txBox="1"/>
          <p:nvPr/>
        </p:nvSpPr>
        <p:spPr>
          <a:xfrm>
            <a:off x="-743603" y="642426"/>
            <a:ext cx="11980115" cy="563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40"/>
              </a:lnSpc>
              <a:spcBef>
                <a:spcPct val="0"/>
              </a:spcBef>
            </a:pPr>
            <a:r>
              <a:rPr lang="en-US" sz="3500" b="1" spc="-35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CÁC BIẾN SỐ NGHIÊN CỨU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1320</Words>
  <Application>Microsoft Macintosh PowerPoint</Application>
  <PresentationFormat>Custom</PresentationFormat>
  <Paragraphs>211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Arial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KẾT QUẢ ỨNG DỤNG VI SÓNG TRONG ĐIỀU TRỊ BƯỚU GIÁP ĐƠN NHÂN LÀNH TÍNH</dc:title>
  <cp:lastModifiedBy>Trần Công Trí</cp:lastModifiedBy>
  <cp:revision>2</cp:revision>
  <dcterms:created xsi:type="dcterms:W3CDTF">2006-08-16T00:00:00Z</dcterms:created>
  <dcterms:modified xsi:type="dcterms:W3CDTF">2025-09-12T16:17:16Z</dcterms:modified>
  <dc:identifier>DAGyofHil_g</dc:identifier>
</cp:coreProperties>
</file>